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3" r:id="rId1"/>
  </p:sldMasterIdLst>
  <p:notesMasterIdLst>
    <p:notesMasterId r:id="rId6"/>
  </p:notesMasterIdLst>
  <p:handoutMasterIdLst>
    <p:handoutMasterId r:id="rId7"/>
  </p:handoutMasterIdLst>
  <p:sldIdLst>
    <p:sldId id="444" r:id="rId2"/>
    <p:sldId id="495" r:id="rId3"/>
    <p:sldId id="533" r:id="rId4"/>
    <p:sldId id="534" r:id="rId5"/>
  </p:sldIdLst>
  <p:sldSz cx="9144000" cy="6858000" type="screen4x3"/>
  <p:notesSz cx="7102475" cy="10234613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0066"/>
    <a:srgbClr val="0000CC"/>
    <a:srgbClr val="0000FF"/>
    <a:srgbClr val="CCECFF"/>
    <a:srgbClr val="B3D0EB"/>
    <a:srgbClr val="4F81BD"/>
    <a:srgbClr val="567E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74" autoAdjust="0"/>
    <p:restoredTop sz="92487" autoAdjust="0"/>
  </p:normalViewPr>
  <p:slideViewPr>
    <p:cSldViewPr>
      <p:cViewPr>
        <p:scale>
          <a:sx n="80" d="100"/>
          <a:sy n="80" d="100"/>
        </p:scale>
        <p:origin x="-1728" y="-282"/>
      </p:cViewPr>
      <p:guideLst>
        <p:guide orient="horz" pos="754"/>
        <p:guide orient="horz" pos="2332"/>
        <p:guide orient="horz" pos="240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" d="100"/>
        <a:sy n="2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622" y="-96"/>
      </p:cViewPr>
      <p:guideLst>
        <p:guide orient="horz" pos="3224"/>
        <p:guide pos="223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402" cy="511649"/>
          </a:xfrm>
          <a:prstGeom prst="rect">
            <a:avLst/>
          </a:prstGeom>
        </p:spPr>
        <p:txBody>
          <a:bodyPr vert="horz" lIns="94780" tIns="47390" rIns="94780" bIns="47390" rtlCol="0"/>
          <a:lstStyle>
            <a:lvl1pPr algn="l">
              <a:defRPr sz="13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4024402" y="0"/>
            <a:ext cx="3076402" cy="511649"/>
          </a:xfrm>
          <a:prstGeom prst="rect">
            <a:avLst/>
          </a:prstGeom>
        </p:spPr>
        <p:txBody>
          <a:bodyPr vert="horz" lIns="94780" tIns="47390" rIns="94780" bIns="47390" rtlCol="0"/>
          <a:lstStyle>
            <a:lvl1pPr algn="r">
              <a:defRPr sz="13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22A1A903-A82C-499C-ABEB-BEA8C6C80AC7}" type="datetimeFigureOut">
              <a:rPr lang="ko-KR" altLang="en-US"/>
              <a:pPr>
                <a:defRPr/>
              </a:pPr>
              <a:t>2013-05-02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721319"/>
            <a:ext cx="3076402" cy="511648"/>
          </a:xfrm>
          <a:prstGeom prst="rect">
            <a:avLst/>
          </a:prstGeom>
        </p:spPr>
        <p:txBody>
          <a:bodyPr vert="horz" lIns="94780" tIns="47390" rIns="94780" bIns="47390" rtlCol="0" anchor="b"/>
          <a:lstStyle>
            <a:lvl1pPr algn="l">
              <a:defRPr sz="13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4024402" y="9721319"/>
            <a:ext cx="3076402" cy="511648"/>
          </a:xfrm>
          <a:prstGeom prst="rect">
            <a:avLst/>
          </a:prstGeom>
        </p:spPr>
        <p:txBody>
          <a:bodyPr vert="horz" lIns="94780" tIns="47390" rIns="94780" bIns="47390" rtlCol="0" anchor="b"/>
          <a:lstStyle>
            <a:lvl1pPr algn="r">
              <a:defRPr sz="13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E10AC1E6-183B-4338-B572-96C81EE381C5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311426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402" cy="511649"/>
          </a:xfrm>
          <a:prstGeom prst="rect">
            <a:avLst/>
          </a:prstGeom>
        </p:spPr>
        <p:txBody>
          <a:bodyPr vert="horz" lIns="94780" tIns="47390" rIns="94780" bIns="4739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3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4024402" y="0"/>
            <a:ext cx="3076402" cy="511649"/>
          </a:xfrm>
          <a:prstGeom prst="rect">
            <a:avLst/>
          </a:prstGeom>
        </p:spPr>
        <p:txBody>
          <a:bodyPr vert="horz" lIns="94780" tIns="47390" rIns="94780" bIns="4739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300">
                <a:latin typeface="+mn-lt"/>
                <a:ea typeface="+mn-ea"/>
              </a:defRPr>
            </a:lvl1pPr>
          </a:lstStyle>
          <a:p>
            <a:pPr>
              <a:defRPr/>
            </a:pPr>
            <a:fld id="{31813310-475F-454D-8253-EAF5A7181DD0}" type="datetimeFigureOut">
              <a:rPr lang="ko-KR" altLang="en-US"/>
              <a:pPr>
                <a:defRPr/>
              </a:pPr>
              <a:t>2013-05-02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810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80" tIns="47390" rIns="94780" bIns="47390" rtlCol="0" anchor="ctr"/>
          <a:lstStyle/>
          <a:p>
            <a:pPr lvl="0"/>
            <a:endParaRPr lang="ko-KR" altLang="en-US" noProof="0" smtClean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710583" y="4861483"/>
            <a:ext cx="5681311" cy="4606480"/>
          </a:xfrm>
          <a:prstGeom prst="rect">
            <a:avLst/>
          </a:prstGeom>
        </p:spPr>
        <p:txBody>
          <a:bodyPr vert="horz" lIns="94780" tIns="47390" rIns="94780" bIns="47390" rtlCol="0">
            <a:normAutofit/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721319"/>
            <a:ext cx="3076402" cy="511648"/>
          </a:xfrm>
          <a:prstGeom prst="rect">
            <a:avLst/>
          </a:prstGeom>
        </p:spPr>
        <p:txBody>
          <a:bodyPr vert="horz" lIns="94780" tIns="47390" rIns="94780" bIns="4739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3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4024402" y="9721319"/>
            <a:ext cx="3076402" cy="511648"/>
          </a:xfrm>
          <a:prstGeom prst="rect">
            <a:avLst/>
          </a:prstGeom>
        </p:spPr>
        <p:txBody>
          <a:bodyPr vert="horz" lIns="94780" tIns="47390" rIns="94780" bIns="4739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300">
                <a:latin typeface="+mn-lt"/>
                <a:ea typeface="+mn-ea"/>
              </a:defRPr>
            </a:lvl1pPr>
          </a:lstStyle>
          <a:p>
            <a:pPr>
              <a:defRPr/>
            </a:pPr>
            <a:fld id="{4A88743F-AF4F-4FD4-9AD3-0BD89DE32EF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701476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ko-KR" dirty="0" smtClean="0"/>
          </a:p>
        </p:txBody>
      </p:sp>
      <p:sp>
        <p:nvSpPr>
          <p:cNvPr id="14131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7CAFA779-ACE6-4841-828D-D0A7EA809DF2}" type="slidenum">
              <a:rPr lang="en-US" altLang="ko-KR" smtClean="0">
                <a:solidFill>
                  <a:srgbClr val="000000"/>
                </a:solidFill>
              </a:rPr>
              <a:pPr>
                <a:defRPr/>
              </a:pPr>
              <a:t>1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industrial_bg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0"/>
          <p:cNvSpPr/>
          <p:nvPr userDrawn="1"/>
        </p:nvSpPr>
        <p:spPr>
          <a:xfrm>
            <a:off x="2500313" y="6492875"/>
            <a:ext cx="4572000" cy="2301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457200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900" dirty="0">
                <a:solidFill>
                  <a:prstClr val="white"/>
                </a:solidFill>
                <a:latin typeface="+mn-lt"/>
                <a:ea typeface="Helvetica" charset="0"/>
                <a:cs typeface="Arial"/>
                <a:sym typeface="Helvetica" charset="0"/>
              </a:rPr>
              <a:t>© Samsung Electronics. All Rights Reserved. Confidential and Proprietary.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3425"/>
            <a:ext cx="7772400" cy="1188508"/>
          </a:xfrm>
        </p:spPr>
        <p:txBody>
          <a:bodyPr>
            <a:normAutofit/>
          </a:bodyPr>
          <a:lstStyle>
            <a:lvl1pPr algn="l">
              <a:defRPr sz="400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defRPr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191933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66CC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347760"/>
            <a:ext cx="8229600" cy="5075306"/>
          </a:xfrm>
          <a:prstGeom prst="rect">
            <a:avLst/>
          </a:prstGeom>
        </p:spPr>
        <p:txBody>
          <a:bodyPr/>
          <a:lstStyle>
            <a:lvl1pPr>
              <a:buSzPct val="100000"/>
              <a:buFont typeface="Wingdings" pitchFamily="2" charset="2"/>
              <a:buChar char="Ø"/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10" name="제목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8243999" cy="803243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rgbClr val="AF0D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7" descr="제목 없음.bmp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8" descr="Samsung_Blanc_Fond transparent.gi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750" y="188913"/>
            <a:ext cx="12731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re 1"/>
          <p:cNvSpPr>
            <a:spLocks noGrp="1"/>
          </p:cNvSpPr>
          <p:nvPr>
            <p:ph type="ctrTitle"/>
          </p:nvPr>
        </p:nvSpPr>
        <p:spPr>
          <a:xfrm>
            <a:off x="685800" y="785794"/>
            <a:ext cx="7772400" cy="1470025"/>
          </a:xfrm>
          <a:prstGeom prst="rect">
            <a:avLst/>
          </a:prstGeom>
        </p:spPr>
        <p:txBody>
          <a:bodyPr/>
          <a:lstStyle>
            <a:lvl1pPr algn="ctr">
              <a:defRPr sz="5400" b="1">
                <a:effectLst>
                  <a:reflection blurRad="6350" stA="50000" endA="300" endPos="50000" dist="29997" dir="5400000" sy="-100000" algn="bl" rotWithShape="0"/>
                </a:effectLst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10" name="Sous-titre 2"/>
          <p:cNvSpPr>
            <a:spLocks noGrp="1"/>
          </p:cNvSpPr>
          <p:nvPr>
            <p:ph type="subTitle" idx="1"/>
          </p:nvPr>
        </p:nvSpPr>
        <p:spPr>
          <a:xfrm>
            <a:off x="1371600" y="5085184"/>
            <a:ext cx="6400800" cy="553616"/>
          </a:xfrm>
        </p:spPr>
        <p:txBody>
          <a:bodyPr>
            <a:normAutofit/>
          </a:bodyPr>
          <a:lstStyle>
            <a:lvl1pPr marL="0" indent="0" algn="ctr">
              <a:buNone/>
              <a:defRPr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 descr="industrial_bg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50213" y="6427788"/>
            <a:ext cx="958850" cy="3190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5" name="Rectangle 10"/>
          <p:cNvSpPr/>
          <p:nvPr userDrawn="1"/>
        </p:nvSpPr>
        <p:spPr>
          <a:xfrm>
            <a:off x="2500313" y="6492875"/>
            <a:ext cx="4572000" cy="2301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457200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900" dirty="0">
                <a:solidFill>
                  <a:prstClr val="white"/>
                </a:solidFill>
                <a:latin typeface="+mn-lt"/>
                <a:ea typeface="Helvetica" charset="0"/>
                <a:cs typeface="Arial"/>
                <a:sym typeface="Helvetica" charset="0"/>
              </a:rPr>
              <a:t>© Samsung Electronics. All Rights Reserved. Confidential and Proprietary.</a:t>
            </a:r>
          </a:p>
        </p:txBody>
      </p:sp>
      <p:sp>
        <p:nvSpPr>
          <p:cNvPr id="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03053" y="2815680"/>
            <a:ext cx="7551063" cy="157056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50800" tIns="50800" rIns="50800" bIns="50800">
            <a:normAutofit/>
          </a:bodyPr>
          <a:lstStyle>
            <a:lvl1pPr>
              <a:defRPr sz="440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defRPr>
            </a:lvl1pPr>
          </a:lstStyle>
          <a:p>
            <a:pPr lvl="0"/>
            <a:r>
              <a:rPr lang="en-US" dirty="0">
                <a:sym typeface="Helvetica Neue Light" charset="0"/>
              </a:rPr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88640"/>
            <a:ext cx="9144000" cy="61206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9850" dist="50800" dir="16200000">
              <a:srgbClr val="000000">
                <a:alpha val="21000"/>
              </a:srgb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2053" name="Title Placeholder 1"/>
          <p:cNvSpPr>
            <a:spLocks noGrp="1"/>
          </p:cNvSpPr>
          <p:nvPr>
            <p:ph type="title"/>
          </p:nvPr>
        </p:nvSpPr>
        <p:spPr bwMode="auto">
          <a:xfrm>
            <a:off x="244475" y="1557338"/>
            <a:ext cx="88995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ko-KR" smtClean="0"/>
              <a:t>Click to edit Master title style</a:t>
            </a:r>
            <a:endParaRPr lang="en-US" altLang="ko-KR" smtClean="0"/>
          </a:p>
        </p:txBody>
      </p:sp>
      <p:sp>
        <p:nvSpPr>
          <p:cNvPr id="205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12738" y="1193800"/>
            <a:ext cx="8510587" cy="479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ko-KR" smtClean="0"/>
              <a:t>Click to edit Master text styles</a:t>
            </a:r>
          </a:p>
          <a:p>
            <a:pPr lvl="1"/>
            <a:r>
              <a:rPr lang="en-CA" altLang="ko-KR" smtClean="0"/>
              <a:t>Second level</a:t>
            </a:r>
          </a:p>
          <a:p>
            <a:pPr lvl="2"/>
            <a:r>
              <a:rPr lang="en-CA" altLang="ko-KR" smtClean="0"/>
              <a:t>Third level</a:t>
            </a:r>
          </a:p>
          <a:p>
            <a:pPr lvl="3"/>
            <a:r>
              <a:rPr lang="en-CA" altLang="ko-KR" smtClean="0"/>
              <a:t>Fourth level</a:t>
            </a:r>
          </a:p>
          <a:p>
            <a:pPr lvl="4"/>
            <a:r>
              <a:rPr lang="en-CA" altLang="ko-KR" smtClean="0"/>
              <a:t>Fifth level</a:t>
            </a:r>
            <a:endParaRPr lang="en-US" altLang="ko-KR" smtClean="0"/>
          </a:p>
        </p:txBody>
      </p:sp>
      <p:pic>
        <p:nvPicPr>
          <p:cNvPr id="2055" name="Picture 4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8050213" y="6427788"/>
            <a:ext cx="958850" cy="3190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2500313" y="6492875"/>
            <a:ext cx="4572000" cy="2301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457200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900" dirty="0">
                <a:solidFill>
                  <a:prstClr val="white"/>
                </a:solidFill>
                <a:latin typeface="+mn-lt"/>
                <a:ea typeface="Helvetica" charset="0"/>
                <a:cs typeface="Arial"/>
                <a:sym typeface="Helvetica" charset="0"/>
              </a:rPr>
              <a:t>© Samsung Electronics. All Rights Reserved. Confidential and Proprietary.</a:t>
            </a:r>
          </a:p>
        </p:txBody>
      </p:sp>
      <p:cxnSp>
        <p:nvCxnSpPr>
          <p:cNvPr id="14" name="직선 연결선 13"/>
          <p:cNvCxnSpPr/>
          <p:nvPr userDrawn="1"/>
        </p:nvCxnSpPr>
        <p:spPr>
          <a:xfrm>
            <a:off x="395288" y="1125538"/>
            <a:ext cx="8353425" cy="0"/>
          </a:xfrm>
          <a:prstGeom prst="line">
            <a:avLst/>
          </a:prstGeom>
          <a:ln w="19050" cap="rnd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9" r:id="rId1"/>
    <p:sldLayoutId id="2147483940" r:id="rId2"/>
    <p:sldLayoutId id="2147483941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  <p:sldLayoutId id="2147483936" r:id="rId12"/>
    <p:sldLayoutId id="2147483937" r:id="rId13"/>
    <p:sldLayoutId id="2147483943" r:id="rId14"/>
  </p:sldLayoutIdLst>
  <p:transition/>
  <p:timing>
    <p:tnLst>
      <p:par>
        <p:cTn id="1" dur="indefinite" restart="never" nodeType="tmRoot"/>
      </p:par>
    </p:tnLst>
  </p:timing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Calibri" pitchFamily="34" charset="0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alibri" pitchFamily="34" charset="0"/>
          <a:ea typeface="굴림" pitchFamily="50" charset="-127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alibri" pitchFamily="34" charset="0"/>
          <a:ea typeface="굴림" pitchFamily="50" charset="-127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alibri" pitchFamily="34" charset="0"/>
          <a:ea typeface="굴림" pitchFamily="50" charset="-127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alibri" pitchFamily="34" charset="0"/>
          <a:ea typeface="굴림" pitchFamily="50" charset="-127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alibri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alibri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alibri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ts val="600"/>
        </a:spcAft>
        <a:buFont typeface="Arial" pitchFamily="34" charset="0"/>
        <a:buChar char="•"/>
        <a:defRPr sz="3200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Font typeface="Arial" pitchFamily="34" charset="0"/>
        <a:buChar char="–"/>
        <a:defRPr sz="2800" kern="1200">
          <a:solidFill>
            <a:srgbClr val="262626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ts val="600"/>
        </a:spcAft>
        <a:buFont typeface="Arial" pitchFamily="34" charset="0"/>
        <a:buChar char="•"/>
        <a:defRPr sz="2400" kern="1200">
          <a:solidFill>
            <a:srgbClr val="262626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ts val="600"/>
        </a:spcAft>
        <a:buFont typeface="Arial" pitchFamily="34" charset="0"/>
        <a:buChar char="–"/>
        <a:defRPr sz="2000" kern="1200">
          <a:solidFill>
            <a:srgbClr val="262626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ts val="600"/>
        </a:spcAft>
        <a:buFont typeface="Arial" pitchFamily="34" charset="0"/>
        <a:buChar char="»"/>
        <a:defRPr sz="20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8.pn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7.jpeg"/><Relationship Id="rId2" Type="http://schemas.openxmlformats.org/officeDocument/2006/relationships/tags" Target="../tags/tag2.xml"/><Relationship Id="rId16" Type="http://schemas.openxmlformats.org/officeDocument/2006/relationships/image" Target="../media/image11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6.png"/><Relationship Id="rId5" Type="http://schemas.openxmlformats.org/officeDocument/2006/relationships/tags" Target="../tags/tag5.xml"/><Relationship Id="rId15" Type="http://schemas.openxmlformats.org/officeDocument/2006/relationships/image" Target="../media/image10.png"/><Relationship Id="rId10" Type="http://schemas.openxmlformats.org/officeDocument/2006/relationships/image" Target="../media/image5.png"/><Relationship Id="rId4" Type="http://schemas.openxmlformats.org/officeDocument/2006/relationships/tags" Target="../tags/tag4.xml"/><Relationship Id="rId9" Type="http://schemas.openxmlformats.org/officeDocument/2006/relationships/slideLayout" Target="../slideLayouts/slideLayout5.xml"/><Relationship Id="rId1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-304800" y="2276872"/>
            <a:ext cx="9677400" cy="147002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ko-KR" sz="3600" dirty="0" smtClean="0">
                <a:solidFill>
                  <a:schemeClr val="tx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reflection blurRad="6350" stA="50000" endA="300" endPos="50000" dist="29997" dir="5400000" sy="-100000" algn="bl" rotWithShape="0"/>
                </a:effectLst>
              </a:rPr>
              <a:t> SAMSUNG</a:t>
            </a:r>
            <a:br>
              <a:rPr lang="en-US" altLang="ko-KR" sz="3600" dirty="0" smtClean="0">
                <a:solidFill>
                  <a:schemeClr val="tx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reflection blurRad="6350" stA="50000" endA="300" endPos="50000" dist="29997" dir="5400000" sy="-100000" algn="bl" rotWithShape="0"/>
                </a:effectLst>
              </a:rPr>
            </a:br>
            <a:r>
              <a:rPr lang="en-US" altLang="ko-KR" sz="3600" dirty="0" smtClean="0">
                <a:solidFill>
                  <a:schemeClr val="tx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reflection blurRad="6350" stA="50000" endA="300" endPos="50000" dist="29997" dir="5400000" sy="-100000" algn="bl" rotWithShape="0"/>
                </a:effectLst>
              </a:rPr>
              <a:t/>
            </a:r>
            <a:br>
              <a:rPr lang="en-US" altLang="ko-KR" sz="3600" dirty="0" smtClean="0">
                <a:solidFill>
                  <a:schemeClr val="tx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reflection blurRad="6350" stA="50000" endA="300" endPos="50000" dist="29997" dir="5400000" sy="-100000" algn="bl" rotWithShape="0"/>
                </a:effectLst>
              </a:rPr>
            </a:br>
            <a:r>
              <a:rPr lang="en-US" altLang="ko-KR" sz="3200" dirty="0" smtClean="0">
                <a:solidFill>
                  <a:schemeClr val="tx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reflection blurRad="6350" stA="50000" endA="300" endPos="50000" dist="29997" dir="5400000" sy="-100000" algn="bl" rotWithShape="0"/>
                </a:effectLst>
              </a:rPr>
              <a:t>Hybrid Fan-out Solutions</a:t>
            </a:r>
            <a:endParaRPr lang="en-US" altLang="ko-KR" sz="3600" dirty="0" smtClean="0">
              <a:solidFill>
                <a:srgbClr val="0033CC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reflection blurRad="6350" stA="50000" endA="300" endPos="50000" dist="29997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5"/>
          <p:cNvSpPr>
            <a:spLocks noChangeArrowheads="1"/>
          </p:cNvSpPr>
          <p:nvPr/>
        </p:nvSpPr>
        <p:spPr bwMode="auto">
          <a:xfrm>
            <a:off x="468313" y="3716338"/>
            <a:ext cx="435133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buClr>
                <a:schemeClr val="accent1"/>
              </a:buClr>
            </a:pPr>
            <a:r>
              <a:rPr lang="en-US" altLang="ko-KR" b="1" dirty="0">
                <a:latin typeface="Calibri" pitchFamily="34" charset="0"/>
                <a:ea typeface="맑은 고딕" pitchFamily="50" charset="-127"/>
              </a:rPr>
              <a:t>Reduce installation </a:t>
            </a:r>
            <a:r>
              <a:rPr lang="en-US" altLang="ko-KR" b="1" dirty="0" smtClean="0">
                <a:latin typeface="Calibri" pitchFamily="34" charset="0"/>
                <a:ea typeface="맑은 고딕" pitchFamily="50" charset="-127"/>
              </a:rPr>
              <a:t>cost and time</a:t>
            </a:r>
            <a:endParaRPr lang="en-US" altLang="ko-KR" b="1" dirty="0">
              <a:latin typeface="Calibri" pitchFamily="34" charset="0"/>
              <a:ea typeface="맑은 고딕" pitchFamily="50" charset="-127"/>
            </a:endParaRPr>
          </a:p>
          <a:p>
            <a:pPr>
              <a:buClr>
                <a:schemeClr val="accent1"/>
              </a:buClr>
            </a:pPr>
            <a:r>
              <a:rPr lang="en-US" altLang="ko-KR" dirty="0">
                <a:latin typeface="Calibri" pitchFamily="34" charset="0"/>
                <a:ea typeface="맑은 고딕" pitchFamily="50" charset="-127"/>
              </a:rPr>
              <a:t> -  Easy and quick installation</a:t>
            </a:r>
          </a:p>
        </p:txBody>
      </p:sp>
      <p:sp>
        <p:nvSpPr>
          <p:cNvPr id="42" name="Rectangle 25"/>
          <p:cNvSpPr>
            <a:spLocks noChangeArrowheads="1"/>
          </p:cNvSpPr>
          <p:nvPr/>
        </p:nvSpPr>
        <p:spPr bwMode="auto">
          <a:xfrm>
            <a:off x="395288" y="1228725"/>
            <a:ext cx="9021762" cy="400050"/>
          </a:xfrm>
          <a:prstGeom prst="rect">
            <a:avLst/>
          </a:prstGeom>
          <a:gradFill rotWithShape="1">
            <a:gsLst>
              <a:gs pos="0">
                <a:schemeClr val="tx1">
                  <a:alpha val="29999"/>
                </a:schemeClr>
              </a:gs>
              <a:gs pos="100000">
                <a:schemeClr val="tx1">
                  <a:alpha val="0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ko-KR" altLang="ko-KR" b="1">
              <a:latin typeface="+mn-lt"/>
              <a:ea typeface="굴림" charset="-127"/>
            </a:endParaRPr>
          </a:p>
        </p:txBody>
      </p:sp>
      <p:pic>
        <p:nvPicPr>
          <p:cNvPr id="23556" name="Picture 101" descr="011_0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68313" y="1341438"/>
            <a:ext cx="1619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TextBox 32"/>
          <p:cNvSpPr txBox="1">
            <a:spLocks noChangeArrowheads="1"/>
          </p:cNvSpPr>
          <p:nvPr/>
        </p:nvSpPr>
        <p:spPr bwMode="auto">
          <a:xfrm>
            <a:off x="611560" y="1167135"/>
            <a:ext cx="4158126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2400" b="1" dirty="0">
                <a:ln w="6350">
                  <a:solidFill>
                    <a:schemeClr val="bg1">
                      <a:alpha val="50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chemeClr val="bg1"/>
                  </a:outerShdw>
                </a:effectLst>
                <a:latin typeface="Calibri" pitchFamily="34" charset="0"/>
                <a:cs typeface="Arial" pitchFamily="34" charset="0"/>
              </a:rPr>
              <a:t>Solution : Hybrid Fan-out Cable</a:t>
            </a:r>
          </a:p>
        </p:txBody>
      </p:sp>
      <p:sp>
        <p:nvSpPr>
          <p:cNvPr id="41" name="모서리가 둥근 직사각형 40"/>
          <p:cNvSpPr/>
          <p:nvPr/>
        </p:nvSpPr>
        <p:spPr>
          <a:xfrm>
            <a:off x="179388" y="3429000"/>
            <a:ext cx="4464050" cy="2736850"/>
          </a:xfrm>
          <a:prstGeom prst="roundRect">
            <a:avLst>
              <a:gd name="adj" fmla="val 0"/>
            </a:avLst>
          </a:prstGeom>
          <a:noFill/>
          <a:ln>
            <a:solidFill>
              <a:srgbClr val="002060"/>
            </a:solidFill>
          </a:ln>
          <a:effectLst/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40" name="AutoShape 9"/>
          <p:cNvSpPr>
            <a:spLocks noChangeArrowheads="1"/>
          </p:cNvSpPr>
          <p:nvPr/>
        </p:nvSpPr>
        <p:spPr bwMode="gray">
          <a:xfrm>
            <a:off x="323850" y="3284538"/>
            <a:ext cx="2808288" cy="396875"/>
          </a:xfrm>
          <a:prstGeom prst="roundRect">
            <a:avLst>
              <a:gd name="adj" fmla="val 0"/>
            </a:avLst>
          </a:prstGeom>
          <a:solidFill>
            <a:srgbClr val="002060"/>
          </a:solidFill>
          <a:ln w="9525" algn="ctr">
            <a:noFill/>
            <a:round/>
            <a:headEnd/>
            <a:tailEnd/>
          </a:ln>
        </p:spPr>
        <p:txBody>
          <a:bodyPr lIns="91428" tIns="45714" rIns="91428" bIns="45714" anchor="ctr"/>
          <a:lstStyle/>
          <a:p>
            <a:pPr algn="ctr">
              <a:lnSpc>
                <a:spcPts val="1200"/>
              </a:lnSpc>
              <a:spcBef>
                <a:spcPct val="50000"/>
              </a:spcBef>
              <a:defRPr/>
            </a:pPr>
            <a:r>
              <a:rPr lang="en-US" altLang="ko-KR" b="1" dirty="0">
                <a:solidFill>
                  <a:schemeClr val="bg1"/>
                </a:solidFill>
                <a:latin typeface="Calibri" pitchFamily="34" charset="0"/>
                <a:ea typeface="+mj-ea"/>
              </a:rPr>
              <a:t>VOC @ Customer</a:t>
            </a:r>
            <a:endParaRPr lang="ko-KR" altLang="en-US" b="1" dirty="0">
              <a:solidFill>
                <a:schemeClr val="bg1"/>
              </a:solidFill>
              <a:latin typeface="+mn-lt"/>
              <a:ea typeface="+mj-ea"/>
            </a:endParaRPr>
          </a:p>
        </p:txBody>
      </p:sp>
      <p:pic>
        <p:nvPicPr>
          <p:cNvPr id="23560" name="Picture 101" descr="011_0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33363" y="3789363"/>
            <a:ext cx="1619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오른쪽 화살표 48"/>
          <p:cNvSpPr/>
          <p:nvPr/>
        </p:nvSpPr>
        <p:spPr bwMode="auto">
          <a:xfrm>
            <a:off x="4787702" y="4437112"/>
            <a:ext cx="432370" cy="792088"/>
          </a:xfrm>
          <a:prstGeom prst="rightArrow">
            <a:avLst/>
          </a:prstGeom>
          <a:solidFill>
            <a:srgbClr val="3399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>
              <a:lnSpc>
                <a:spcPct val="140000"/>
              </a:lnSpc>
              <a:defRPr/>
            </a:pPr>
            <a:endParaRPr lang="ko-KR" altLang="en-US" sz="1200" b="1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3564" name="TextBox 117"/>
          <p:cNvSpPr txBox="1">
            <a:spLocks noChangeArrowheads="1"/>
          </p:cNvSpPr>
          <p:nvPr/>
        </p:nvSpPr>
        <p:spPr bwMode="auto">
          <a:xfrm>
            <a:off x="323850" y="1700213"/>
            <a:ext cx="860425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2000" dirty="0">
                <a:latin typeface="Calibri" pitchFamily="34" charset="0"/>
                <a:cs typeface="Arial" pitchFamily="34" charset="0"/>
              </a:rPr>
              <a:t>▪ </a:t>
            </a:r>
            <a:r>
              <a:rPr lang="en-US" altLang="ko-KR" sz="2000" dirty="0" smtClean="0">
                <a:latin typeface="Calibri" pitchFamily="34" charset="0"/>
                <a:cs typeface="Arial" pitchFamily="34" charset="0"/>
              </a:rPr>
              <a:t>Specialized </a:t>
            </a:r>
            <a:r>
              <a:rPr lang="en-US" altLang="ko-KR" sz="2000" dirty="0">
                <a:latin typeface="Calibri" pitchFamily="34" charset="0"/>
                <a:cs typeface="Arial" pitchFamily="34" charset="0"/>
              </a:rPr>
              <a:t>Cable contains both optical fiber and power cable which </a:t>
            </a:r>
          </a:p>
          <a:p>
            <a:r>
              <a:rPr lang="en-US" altLang="ko-KR" sz="2000" dirty="0">
                <a:latin typeface="Calibri" pitchFamily="34" charset="0"/>
                <a:cs typeface="Arial" pitchFamily="34" charset="0"/>
              </a:rPr>
              <a:t>    reduces installation time and real estate required</a:t>
            </a:r>
          </a:p>
          <a:p>
            <a:r>
              <a:rPr lang="en-US" altLang="ko-KR" sz="2000" dirty="0">
                <a:latin typeface="Calibri" pitchFamily="34" charset="0"/>
                <a:cs typeface="Arial" pitchFamily="34" charset="0"/>
              </a:rPr>
              <a:t>    . 1 Cable covers 4 Radio Units ( Outer Diameter &lt; 1 5/8 Inch )  </a:t>
            </a:r>
          </a:p>
          <a:p>
            <a:r>
              <a:rPr lang="en-US" altLang="ko-KR" sz="2000" dirty="0">
                <a:latin typeface="Calibri" pitchFamily="34" charset="0"/>
                <a:cs typeface="Arial" pitchFamily="34" charset="0"/>
              </a:rPr>
              <a:t>    . FO and power combined connector</a:t>
            </a:r>
            <a:endParaRPr lang="en-US" altLang="ko-KR" sz="2400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23565" name="Rectangle 86"/>
          <p:cNvSpPr>
            <a:spLocks noChangeArrowheads="1"/>
          </p:cNvSpPr>
          <p:nvPr/>
        </p:nvSpPr>
        <p:spPr bwMode="auto">
          <a:xfrm>
            <a:off x="6819900" y="5718175"/>
            <a:ext cx="1050925" cy="5762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b"/>
          <a:lstStyle/>
          <a:p>
            <a:pPr algn="ctr"/>
            <a:r>
              <a:rPr lang="en-US" altLang="ko-KR">
                <a:solidFill>
                  <a:schemeClr val="bg1"/>
                </a:solidFill>
                <a:latin typeface="Calibri" pitchFamily="34" charset="0"/>
                <a:ea typeface="HY견고딕" pitchFamily="18" charset="-127"/>
              </a:rPr>
              <a:t>Building</a:t>
            </a:r>
          </a:p>
        </p:txBody>
      </p:sp>
      <p:sp>
        <p:nvSpPr>
          <p:cNvPr id="23566" name="Rectangle 5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980238" y="5722938"/>
            <a:ext cx="754062" cy="255587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en-US" altLang="ko-KR">
                <a:solidFill>
                  <a:schemeClr val="bg1"/>
                </a:solidFill>
                <a:latin typeface="Calibri" pitchFamily="34" charset="0"/>
                <a:ea typeface="HY견고딕" pitchFamily="18" charset="-127"/>
              </a:rPr>
              <a:t>DU</a:t>
            </a:r>
          </a:p>
        </p:txBody>
      </p:sp>
      <p:grpSp>
        <p:nvGrpSpPr>
          <p:cNvPr id="23567" name="Group 9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5811838" y="2636838"/>
            <a:ext cx="646112" cy="3671887"/>
            <a:chOff x="1884" y="1393"/>
            <a:chExt cx="588" cy="2345"/>
          </a:xfrm>
        </p:grpSpPr>
        <p:grpSp>
          <p:nvGrpSpPr>
            <p:cNvPr id="23632" name="Group 10"/>
            <p:cNvGrpSpPr>
              <a:grpSpLocks/>
            </p:cNvGrpSpPr>
            <p:nvPr/>
          </p:nvGrpSpPr>
          <p:grpSpPr bwMode="auto">
            <a:xfrm>
              <a:off x="1884" y="1393"/>
              <a:ext cx="48" cy="317"/>
              <a:chOff x="1440" y="1344"/>
              <a:chExt cx="48" cy="384"/>
            </a:xfrm>
          </p:grpSpPr>
          <p:sp>
            <p:nvSpPr>
              <p:cNvPr id="23659" name="Line 11"/>
              <p:cNvSpPr>
                <a:spLocks noChangeShapeType="1"/>
              </p:cNvSpPr>
              <p:nvPr/>
            </p:nvSpPr>
            <p:spPr bwMode="auto">
              <a:xfrm>
                <a:off x="1440" y="1344"/>
                <a:ext cx="0" cy="384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3660" name="Line 12"/>
              <p:cNvSpPr>
                <a:spLocks noChangeShapeType="1"/>
              </p:cNvSpPr>
              <p:nvPr/>
            </p:nvSpPr>
            <p:spPr bwMode="auto">
              <a:xfrm>
                <a:off x="1488" y="1344"/>
                <a:ext cx="0" cy="384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</p:grpSp>
        <p:grpSp>
          <p:nvGrpSpPr>
            <p:cNvPr id="23633" name="Group 13"/>
            <p:cNvGrpSpPr>
              <a:grpSpLocks/>
            </p:cNvGrpSpPr>
            <p:nvPr/>
          </p:nvGrpSpPr>
          <p:grpSpPr bwMode="auto">
            <a:xfrm>
              <a:off x="2424" y="1393"/>
              <a:ext cx="48" cy="317"/>
              <a:chOff x="1920" y="1344"/>
              <a:chExt cx="48" cy="384"/>
            </a:xfrm>
          </p:grpSpPr>
          <p:sp>
            <p:nvSpPr>
              <p:cNvPr id="23657" name="Line 14"/>
              <p:cNvSpPr>
                <a:spLocks noChangeShapeType="1"/>
              </p:cNvSpPr>
              <p:nvPr/>
            </p:nvSpPr>
            <p:spPr bwMode="auto">
              <a:xfrm>
                <a:off x="1968" y="1344"/>
                <a:ext cx="0" cy="384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3658" name="Line 15"/>
              <p:cNvSpPr>
                <a:spLocks noChangeShapeType="1"/>
              </p:cNvSpPr>
              <p:nvPr/>
            </p:nvSpPr>
            <p:spPr bwMode="auto">
              <a:xfrm>
                <a:off x="1920" y="1344"/>
                <a:ext cx="0" cy="384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</p:grpSp>
        <p:grpSp>
          <p:nvGrpSpPr>
            <p:cNvPr id="23634" name="Group 16"/>
            <p:cNvGrpSpPr>
              <a:grpSpLocks/>
            </p:cNvGrpSpPr>
            <p:nvPr/>
          </p:nvGrpSpPr>
          <p:grpSpPr bwMode="auto">
            <a:xfrm>
              <a:off x="2070" y="1556"/>
              <a:ext cx="139" cy="2182"/>
              <a:chOff x="1632" y="1434"/>
              <a:chExt cx="144" cy="2646"/>
            </a:xfrm>
          </p:grpSpPr>
          <p:sp>
            <p:nvSpPr>
              <p:cNvPr id="23636" name="AutoShape 17"/>
              <p:cNvSpPr>
                <a:spLocks noChangeArrowheads="1"/>
              </p:cNvSpPr>
              <p:nvPr/>
            </p:nvSpPr>
            <p:spPr bwMode="auto">
              <a:xfrm rot="10800000">
                <a:off x="1632" y="1440"/>
                <a:ext cx="144" cy="264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800 w 21600"/>
                  <a:gd name="T13" fmla="*/ 4803 h 21600"/>
                  <a:gd name="T14" fmla="*/ 16800 w 21600"/>
                  <a:gd name="T15" fmla="*/ 16797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6000" y="21600"/>
                    </a:lnTo>
                    <a:lnTo>
                      <a:pt x="15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23637" name="Line 18"/>
              <p:cNvSpPr>
                <a:spLocks noChangeShapeType="1"/>
              </p:cNvSpPr>
              <p:nvPr/>
            </p:nvSpPr>
            <p:spPr bwMode="auto">
              <a:xfrm>
                <a:off x="1632" y="3696"/>
                <a:ext cx="14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3638" name="Line 19"/>
              <p:cNvSpPr>
                <a:spLocks noChangeShapeType="1"/>
              </p:cNvSpPr>
              <p:nvPr/>
            </p:nvSpPr>
            <p:spPr bwMode="auto">
              <a:xfrm>
                <a:off x="1644" y="3360"/>
                <a:ext cx="11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3639" name="Line 20"/>
              <p:cNvSpPr>
                <a:spLocks noChangeShapeType="1"/>
              </p:cNvSpPr>
              <p:nvPr/>
            </p:nvSpPr>
            <p:spPr bwMode="auto">
              <a:xfrm>
                <a:off x="1638" y="2976"/>
                <a:ext cx="12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3640" name="Line 21"/>
              <p:cNvSpPr>
                <a:spLocks noChangeShapeType="1"/>
              </p:cNvSpPr>
              <p:nvPr/>
            </p:nvSpPr>
            <p:spPr bwMode="auto">
              <a:xfrm>
                <a:off x="1650" y="2592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3641" name="Line 22"/>
              <p:cNvSpPr>
                <a:spLocks noChangeShapeType="1"/>
              </p:cNvSpPr>
              <p:nvPr/>
            </p:nvSpPr>
            <p:spPr bwMode="auto">
              <a:xfrm>
                <a:off x="1668" y="1824"/>
                <a:ext cx="6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3642" name="Line 23"/>
              <p:cNvSpPr>
                <a:spLocks noChangeShapeType="1"/>
              </p:cNvSpPr>
              <p:nvPr/>
            </p:nvSpPr>
            <p:spPr bwMode="auto">
              <a:xfrm>
                <a:off x="1650" y="2202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3643" name="Line 24"/>
              <p:cNvSpPr>
                <a:spLocks noChangeShapeType="1"/>
              </p:cNvSpPr>
              <p:nvPr/>
            </p:nvSpPr>
            <p:spPr bwMode="auto">
              <a:xfrm>
                <a:off x="1645" y="3690"/>
                <a:ext cx="131" cy="3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3644" name="Line 25"/>
              <p:cNvSpPr>
                <a:spLocks noChangeShapeType="1"/>
              </p:cNvSpPr>
              <p:nvPr/>
            </p:nvSpPr>
            <p:spPr bwMode="auto">
              <a:xfrm flipH="1">
                <a:off x="1632" y="3696"/>
                <a:ext cx="144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3645" name="Line 26"/>
              <p:cNvSpPr>
                <a:spLocks noChangeShapeType="1"/>
              </p:cNvSpPr>
              <p:nvPr/>
            </p:nvSpPr>
            <p:spPr bwMode="auto">
              <a:xfrm>
                <a:off x="1652" y="3366"/>
                <a:ext cx="114" cy="3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3646" name="Line 27"/>
              <p:cNvSpPr>
                <a:spLocks noChangeShapeType="1"/>
              </p:cNvSpPr>
              <p:nvPr/>
            </p:nvSpPr>
            <p:spPr bwMode="auto">
              <a:xfrm flipV="1">
                <a:off x="1638" y="3354"/>
                <a:ext cx="122" cy="3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3647" name="Line 28"/>
              <p:cNvSpPr>
                <a:spLocks noChangeShapeType="1"/>
              </p:cNvSpPr>
              <p:nvPr/>
            </p:nvSpPr>
            <p:spPr bwMode="auto">
              <a:xfrm flipV="1">
                <a:off x="1638" y="2976"/>
                <a:ext cx="116" cy="3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3648" name="Line 29"/>
              <p:cNvSpPr>
                <a:spLocks noChangeShapeType="1"/>
              </p:cNvSpPr>
              <p:nvPr/>
            </p:nvSpPr>
            <p:spPr bwMode="auto">
              <a:xfrm>
                <a:off x="1658" y="2976"/>
                <a:ext cx="96" cy="3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3649" name="Line 30"/>
              <p:cNvSpPr>
                <a:spLocks noChangeShapeType="1"/>
              </p:cNvSpPr>
              <p:nvPr/>
            </p:nvSpPr>
            <p:spPr bwMode="auto">
              <a:xfrm flipH="1">
                <a:off x="1670" y="1434"/>
                <a:ext cx="64" cy="3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3650" name="Line 31"/>
              <p:cNvSpPr>
                <a:spLocks noChangeShapeType="1"/>
              </p:cNvSpPr>
              <p:nvPr/>
            </p:nvSpPr>
            <p:spPr bwMode="auto">
              <a:xfrm>
                <a:off x="1676" y="1440"/>
                <a:ext cx="59" cy="3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3651" name="Line 32"/>
              <p:cNvSpPr>
                <a:spLocks noChangeShapeType="1"/>
              </p:cNvSpPr>
              <p:nvPr/>
            </p:nvSpPr>
            <p:spPr bwMode="auto">
              <a:xfrm flipH="1">
                <a:off x="1654" y="1824"/>
                <a:ext cx="82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3652" name="Line 33"/>
              <p:cNvSpPr>
                <a:spLocks noChangeShapeType="1"/>
              </p:cNvSpPr>
              <p:nvPr/>
            </p:nvSpPr>
            <p:spPr bwMode="auto">
              <a:xfrm>
                <a:off x="1656" y="2580"/>
                <a:ext cx="100" cy="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3653" name="Line 34"/>
              <p:cNvSpPr>
                <a:spLocks noChangeShapeType="1"/>
              </p:cNvSpPr>
              <p:nvPr/>
            </p:nvSpPr>
            <p:spPr bwMode="auto">
              <a:xfrm flipV="1">
                <a:off x="1648" y="2592"/>
                <a:ext cx="104" cy="3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3654" name="Line 35"/>
              <p:cNvSpPr>
                <a:spLocks noChangeShapeType="1"/>
              </p:cNvSpPr>
              <p:nvPr/>
            </p:nvSpPr>
            <p:spPr bwMode="auto">
              <a:xfrm flipV="1">
                <a:off x="1652" y="2160"/>
                <a:ext cx="100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3655" name="Line 36"/>
              <p:cNvSpPr>
                <a:spLocks noChangeShapeType="1"/>
              </p:cNvSpPr>
              <p:nvPr/>
            </p:nvSpPr>
            <p:spPr bwMode="auto">
              <a:xfrm>
                <a:off x="1664" y="2208"/>
                <a:ext cx="88" cy="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3656" name="Line 37"/>
              <p:cNvSpPr>
                <a:spLocks noChangeShapeType="1"/>
              </p:cNvSpPr>
              <p:nvPr/>
            </p:nvSpPr>
            <p:spPr bwMode="auto">
              <a:xfrm>
                <a:off x="1672" y="1816"/>
                <a:ext cx="72" cy="3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</p:grpSp>
        <p:sp>
          <p:nvSpPr>
            <p:cNvPr id="23635" name="AutoShape 38"/>
            <p:cNvSpPr>
              <a:spLocks noChangeArrowheads="1"/>
            </p:cNvSpPr>
            <p:nvPr/>
          </p:nvSpPr>
          <p:spPr bwMode="auto">
            <a:xfrm rot="10800000">
              <a:off x="1930" y="1556"/>
              <a:ext cx="419" cy="75"/>
            </a:xfrm>
            <a:prstGeom prst="triangle">
              <a:avLst>
                <a:gd name="adj" fmla="val 50000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endParaRPr kumimoji="0" lang="ko-KR" altLang="en-US">
                <a:latin typeface="Calibri" pitchFamily="34" charset="0"/>
                <a:ea typeface="맑은 고딕" pitchFamily="50" charset="-127"/>
              </a:endParaRPr>
            </a:p>
          </p:txBody>
        </p:sp>
      </p:grpSp>
      <p:pic>
        <p:nvPicPr>
          <p:cNvPr id="23568" name="Picture 27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43538" y="3354388"/>
            <a:ext cx="214312" cy="37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9" name="Picture 129" descr="RRH-2WB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81663" y="3713163"/>
            <a:ext cx="300037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70" name="Picture 68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81663" y="3354388"/>
            <a:ext cx="280987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71" name="Picture 68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02263" y="3713163"/>
            <a:ext cx="2794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" name="타원 65"/>
          <p:cNvSpPr/>
          <p:nvPr/>
        </p:nvSpPr>
        <p:spPr>
          <a:xfrm>
            <a:off x="5243513" y="3130550"/>
            <a:ext cx="1873250" cy="1344613"/>
          </a:xfrm>
          <a:prstGeom prst="ellipse">
            <a:avLst/>
          </a:prstGeom>
          <a:solidFill>
            <a:schemeClr val="accent6">
              <a:lumMod val="60000"/>
              <a:lumOff val="40000"/>
              <a:alpha val="1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latin typeface="Calibri" pitchFamily="34" charset="0"/>
            </a:endParaRPr>
          </a:p>
        </p:txBody>
      </p:sp>
      <p:cxnSp>
        <p:nvCxnSpPr>
          <p:cNvPr id="67" name="직선 연결선 66"/>
          <p:cNvCxnSpPr/>
          <p:nvPr/>
        </p:nvCxnSpPr>
        <p:spPr>
          <a:xfrm rot="16200000" flipH="1">
            <a:off x="5665788" y="3352800"/>
            <a:ext cx="671512" cy="319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직선 연결선 67"/>
          <p:cNvCxnSpPr/>
          <p:nvPr/>
        </p:nvCxnSpPr>
        <p:spPr>
          <a:xfrm rot="5400000">
            <a:off x="5749925" y="4019550"/>
            <a:ext cx="582613" cy="2397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직선 연결선 68"/>
          <p:cNvCxnSpPr>
            <a:endCxn id="66" idx="6"/>
          </p:cNvCxnSpPr>
          <p:nvPr/>
        </p:nvCxnSpPr>
        <p:spPr>
          <a:xfrm flipV="1">
            <a:off x="6170613" y="3802063"/>
            <a:ext cx="955675" cy="460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576" name="Picture 27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00775" y="2994025"/>
            <a:ext cx="214313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77" name="Picture 129" descr="RRH-2WB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38900" y="3354388"/>
            <a:ext cx="300038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78" name="Picture 68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38900" y="2994025"/>
            <a:ext cx="280988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79" name="Picture 68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61088" y="3354388"/>
            <a:ext cx="277812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80" name="Picture 27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00775" y="3892550"/>
            <a:ext cx="214313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81" name="Picture 129" descr="RRH-2WB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38900" y="4249738"/>
            <a:ext cx="300038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82" name="Picture 68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38900" y="3892550"/>
            <a:ext cx="280988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83" name="Picture 68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61088" y="4249738"/>
            <a:ext cx="277812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8" name="직선 연결선 77"/>
          <p:cNvCxnSpPr/>
          <p:nvPr/>
        </p:nvCxnSpPr>
        <p:spPr>
          <a:xfrm rot="16200000" flipH="1">
            <a:off x="5095875" y="4135438"/>
            <a:ext cx="1254125" cy="320675"/>
          </a:xfrm>
          <a:prstGeom prst="line">
            <a:avLst/>
          </a:prstGeom>
          <a:ln>
            <a:solidFill>
              <a:schemeClr val="accent2">
                <a:alpha val="42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9" name="직선 연결선 78"/>
          <p:cNvCxnSpPr/>
          <p:nvPr/>
        </p:nvCxnSpPr>
        <p:spPr>
          <a:xfrm rot="16200000" flipH="1">
            <a:off x="5237162" y="4238626"/>
            <a:ext cx="1209675" cy="158750"/>
          </a:xfrm>
          <a:prstGeom prst="line">
            <a:avLst/>
          </a:prstGeom>
          <a:ln>
            <a:solidFill>
              <a:schemeClr val="accent2">
                <a:alpha val="42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0" name="직선 연결선 79"/>
          <p:cNvCxnSpPr/>
          <p:nvPr/>
        </p:nvCxnSpPr>
        <p:spPr>
          <a:xfrm rot="16200000" flipH="1">
            <a:off x="5279232" y="4360069"/>
            <a:ext cx="806450" cy="319087"/>
          </a:xfrm>
          <a:prstGeom prst="line">
            <a:avLst/>
          </a:prstGeom>
          <a:ln>
            <a:solidFill>
              <a:schemeClr val="accent2">
                <a:alpha val="42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1" name="직선 연결선 80"/>
          <p:cNvCxnSpPr/>
          <p:nvPr/>
        </p:nvCxnSpPr>
        <p:spPr>
          <a:xfrm rot="16200000" flipH="1">
            <a:off x="5478463" y="4479925"/>
            <a:ext cx="806450" cy="79375"/>
          </a:xfrm>
          <a:prstGeom prst="line">
            <a:avLst/>
          </a:prstGeom>
          <a:ln>
            <a:solidFill>
              <a:schemeClr val="accent2">
                <a:alpha val="42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2" name="직선 연결선 81"/>
          <p:cNvCxnSpPr/>
          <p:nvPr/>
        </p:nvCxnSpPr>
        <p:spPr>
          <a:xfrm rot="16200000" flipH="1">
            <a:off x="5855494" y="4258469"/>
            <a:ext cx="1209675" cy="119063"/>
          </a:xfrm>
          <a:prstGeom prst="line">
            <a:avLst/>
          </a:prstGeom>
          <a:ln>
            <a:solidFill>
              <a:schemeClr val="accent2">
                <a:alpha val="42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3" name="직선 연결선 82"/>
          <p:cNvCxnSpPr/>
          <p:nvPr/>
        </p:nvCxnSpPr>
        <p:spPr>
          <a:xfrm rot="5400000">
            <a:off x="5830887" y="4130676"/>
            <a:ext cx="1476375" cy="19050"/>
          </a:xfrm>
          <a:prstGeom prst="line">
            <a:avLst/>
          </a:prstGeom>
          <a:ln>
            <a:solidFill>
              <a:schemeClr val="accent2">
                <a:alpha val="42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4" name="직선 연결선 83"/>
          <p:cNvCxnSpPr/>
          <p:nvPr/>
        </p:nvCxnSpPr>
        <p:spPr>
          <a:xfrm rot="16200000" flipH="1">
            <a:off x="5595938" y="4038600"/>
            <a:ext cx="1568450" cy="200025"/>
          </a:xfrm>
          <a:prstGeom prst="line">
            <a:avLst/>
          </a:prstGeom>
          <a:ln>
            <a:solidFill>
              <a:schemeClr val="accent2">
                <a:alpha val="42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5" name="직선 연결선 84"/>
          <p:cNvCxnSpPr/>
          <p:nvPr/>
        </p:nvCxnSpPr>
        <p:spPr>
          <a:xfrm rot="5400000">
            <a:off x="6035675" y="4319588"/>
            <a:ext cx="1166813" cy="39687"/>
          </a:xfrm>
          <a:prstGeom prst="line">
            <a:avLst/>
          </a:prstGeom>
          <a:ln>
            <a:solidFill>
              <a:schemeClr val="accent2">
                <a:alpha val="42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6" name="직선 연결선 85"/>
          <p:cNvCxnSpPr/>
          <p:nvPr/>
        </p:nvCxnSpPr>
        <p:spPr>
          <a:xfrm rot="16200000" flipH="1">
            <a:off x="6257925" y="4713288"/>
            <a:ext cx="358775" cy="60325"/>
          </a:xfrm>
          <a:prstGeom prst="line">
            <a:avLst/>
          </a:prstGeom>
          <a:ln>
            <a:solidFill>
              <a:schemeClr val="accent2">
                <a:alpha val="42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7" name="직선 연결선 86"/>
          <p:cNvCxnSpPr/>
          <p:nvPr/>
        </p:nvCxnSpPr>
        <p:spPr>
          <a:xfrm rot="5400000">
            <a:off x="6042025" y="4445000"/>
            <a:ext cx="715963" cy="239713"/>
          </a:xfrm>
          <a:prstGeom prst="line">
            <a:avLst/>
          </a:prstGeom>
          <a:ln>
            <a:solidFill>
              <a:schemeClr val="accent2">
                <a:alpha val="42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8" name="직선 연결선 87"/>
          <p:cNvCxnSpPr/>
          <p:nvPr/>
        </p:nvCxnSpPr>
        <p:spPr>
          <a:xfrm rot="5400000">
            <a:off x="6122193" y="4552157"/>
            <a:ext cx="715963" cy="25400"/>
          </a:xfrm>
          <a:prstGeom prst="line">
            <a:avLst/>
          </a:prstGeom>
          <a:ln>
            <a:solidFill>
              <a:schemeClr val="accent2">
                <a:alpha val="42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9" name="직선 연결선 88"/>
          <p:cNvCxnSpPr/>
          <p:nvPr/>
        </p:nvCxnSpPr>
        <p:spPr>
          <a:xfrm rot="5400000">
            <a:off x="6223794" y="4666456"/>
            <a:ext cx="312738" cy="200025"/>
          </a:xfrm>
          <a:prstGeom prst="line">
            <a:avLst/>
          </a:prstGeom>
          <a:ln>
            <a:solidFill>
              <a:schemeClr val="accent2">
                <a:alpha val="42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3596" name="TextBox 251"/>
          <p:cNvSpPr txBox="1">
            <a:spLocks noChangeArrowheads="1"/>
          </p:cNvSpPr>
          <p:nvPr/>
        </p:nvSpPr>
        <p:spPr bwMode="auto">
          <a:xfrm>
            <a:off x="5246688" y="3068638"/>
            <a:ext cx="6032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000">
                <a:latin typeface="Calibri" pitchFamily="34" charset="0"/>
              </a:rPr>
              <a:t>1sector </a:t>
            </a:r>
            <a:endParaRPr lang="ko-KR" altLang="en-US" sz="1000">
              <a:latin typeface="Calibri" pitchFamily="34" charset="0"/>
            </a:endParaRPr>
          </a:p>
        </p:txBody>
      </p:sp>
      <p:sp>
        <p:nvSpPr>
          <p:cNvPr id="23597" name="TextBox 252"/>
          <p:cNvSpPr txBox="1">
            <a:spLocks noChangeArrowheads="1"/>
          </p:cNvSpPr>
          <p:nvPr/>
        </p:nvSpPr>
        <p:spPr bwMode="auto">
          <a:xfrm>
            <a:off x="6958013" y="3327400"/>
            <a:ext cx="6032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000">
                <a:latin typeface="Calibri" pitchFamily="34" charset="0"/>
              </a:rPr>
              <a:t>2sector </a:t>
            </a:r>
            <a:endParaRPr lang="ko-KR" altLang="en-US" sz="1000">
              <a:latin typeface="Calibri" pitchFamily="34" charset="0"/>
            </a:endParaRPr>
          </a:p>
        </p:txBody>
      </p:sp>
      <p:sp>
        <p:nvSpPr>
          <p:cNvPr id="23598" name="TextBox 253"/>
          <p:cNvSpPr txBox="1">
            <a:spLocks noChangeArrowheads="1"/>
          </p:cNvSpPr>
          <p:nvPr/>
        </p:nvSpPr>
        <p:spPr bwMode="auto">
          <a:xfrm>
            <a:off x="6918325" y="4119563"/>
            <a:ext cx="6032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000">
                <a:latin typeface="Calibri" pitchFamily="34" charset="0"/>
              </a:rPr>
              <a:t>3sector </a:t>
            </a:r>
            <a:endParaRPr lang="ko-KR" altLang="en-US" sz="1000">
              <a:latin typeface="Calibri" pitchFamily="34" charset="0"/>
            </a:endParaRPr>
          </a:p>
        </p:txBody>
      </p:sp>
      <p:cxnSp>
        <p:nvCxnSpPr>
          <p:cNvPr id="93" name="직선 연결선 92"/>
          <p:cNvCxnSpPr/>
          <p:nvPr/>
        </p:nvCxnSpPr>
        <p:spPr>
          <a:xfrm rot="16200000" flipH="1">
            <a:off x="5134769" y="4136232"/>
            <a:ext cx="1254125" cy="319087"/>
          </a:xfrm>
          <a:prstGeom prst="line">
            <a:avLst/>
          </a:prstGeom>
          <a:ln>
            <a:solidFill>
              <a:srgbClr val="00B0F0">
                <a:alpha val="42000"/>
              </a:srgb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4" name="직선 연결선 93"/>
          <p:cNvCxnSpPr/>
          <p:nvPr/>
        </p:nvCxnSpPr>
        <p:spPr>
          <a:xfrm rot="16200000" flipH="1">
            <a:off x="5277644" y="4237832"/>
            <a:ext cx="1209675" cy="160337"/>
          </a:xfrm>
          <a:prstGeom prst="line">
            <a:avLst/>
          </a:prstGeom>
          <a:ln>
            <a:solidFill>
              <a:srgbClr val="00B0F0">
                <a:alpha val="42000"/>
              </a:srgb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5" name="직선 연결선 94"/>
          <p:cNvCxnSpPr/>
          <p:nvPr/>
        </p:nvCxnSpPr>
        <p:spPr>
          <a:xfrm rot="16200000" flipH="1">
            <a:off x="5319713" y="4359275"/>
            <a:ext cx="806450" cy="320675"/>
          </a:xfrm>
          <a:prstGeom prst="line">
            <a:avLst/>
          </a:prstGeom>
          <a:ln>
            <a:solidFill>
              <a:srgbClr val="00B0F0">
                <a:alpha val="42000"/>
              </a:srgb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6" name="직선 연결선 95"/>
          <p:cNvCxnSpPr/>
          <p:nvPr/>
        </p:nvCxnSpPr>
        <p:spPr>
          <a:xfrm rot="16200000" flipH="1">
            <a:off x="5519738" y="4479925"/>
            <a:ext cx="806450" cy="79375"/>
          </a:xfrm>
          <a:prstGeom prst="line">
            <a:avLst/>
          </a:prstGeom>
          <a:ln>
            <a:solidFill>
              <a:srgbClr val="00B0F0">
                <a:alpha val="42000"/>
              </a:srgb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7" name="직선 연결선 96"/>
          <p:cNvCxnSpPr/>
          <p:nvPr/>
        </p:nvCxnSpPr>
        <p:spPr>
          <a:xfrm rot="16200000" flipH="1">
            <a:off x="5894387" y="4257676"/>
            <a:ext cx="1209675" cy="120650"/>
          </a:xfrm>
          <a:prstGeom prst="line">
            <a:avLst/>
          </a:prstGeom>
          <a:ln>
            <a:solidFill>
              <a:srgbClr val="00B0F0">
                <a:alpha val="42000"/>
              </a:srgb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8" name="직선 연결선 97"/>
          <p:cNvCxnSpPr/>
          <p:nvPr/>
        </p:nvCxnSpPr>
        <p:spPr>
          <a:xfrm rot="5400000">
            <a:off x="5870575" y="4130676"/>
            <a:ext cx="1476375" cy="19050"/>
          </a:xfrm>
          <a:prstGeom prst="line">
            <a:avLst/>
          </a:prstGeom>
          <a:ln>
            <a:solidFill>
              <a:srgbClr val="00B0F0">
                <a:alpha val="42000"/>
              </a:srgb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9" name="직선 연결선 98"/>
          <p:cNvCxnSpPr/>
          <p:nvPr/>
        </p:nvCxnSpPr>
        <p:spPr>
          <a:xfrm rot="16200000" flipH="1">
            <a:off x="5635626" y="4038600"/>
            <a:ext cx="1568450" cy="200025"/>
          </a:xfrm>
          <a:prstGeom prst="line">
            <a:avLst/>
          </a:prstGeom>
          <a:ln>
            <a:solidFill>
              <a:srgbClr val="00B0F0">
                <a:alpha val="42000"/>
              </a:srgb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0" name="직선 연결선 99"/>
          <p:cNvCxnSpPr/>
          <p:nvPr/>
        </p:nvCxnSpPr>
        <p:spPr>
          <a:xfrm rot="5400000">
            <a:off x="6076156" y="4320382"/>
            <a:ext cx="1165225" cy="39688"/>
          </a:xfrm>
          <a:prstGeom prst="line">
            <a:avLst/>
          </a:prstGeom>
          <a:ln>
            <a:solidFill>
              <a:srgbClr val="00B0F0">
                <a:alpha val="42000"/>
              </a:srgb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1" name="직선 연결선 100"/>
          <p:cNvCxnSpPr/>
          <p:nvPr/>
        </p:nvCxnSpPr>
        <p:spPr>
          <a:xfrm rot="16200000" flipH="1">
            <a:off x="6061869" y="4744244"/>
            <a:ext cx="357188" cy="0"/>
          </a:xfrm>
          <a:prstGeom prst="line">
            <a:avLst/>
          </a:prstGeom>
          <a:ln>
            <a:solidFill>
              <a:srgbClr val="00B0F0">
                <a:alpha val="42000"/>
              </a:srgb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2" name="직선 연결선 101"/>
          <p:cNvCxnSpPr/>
          <p:nvPr/>
        </p:nvCxnSpPr>
        <p:spPr>
          <a:xfrm rot="5400000">
            <a:off x="6081712" y="4445001"/>
            <a:ext cx="715963" cy="239712"/>
          </a:xfrm>
          <a:prstGeom prst="line">
            <a:avLst/>
          </a:prstGeom>
          <a:ln>
            <a:solidFill>
              <a:srgbClr val="00B0F0">
                <a:alpha val="42000"/>
              </a:srgb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3" name="직선 연결선 102"/>
          <p:cNvCxnSpPr/>
          <p:nvPr/>
        </p:nvCxnSpPr>
        <p:spPr>
          <a:xfrm rot="5400000">
            <a:off x="5925344" y="4521994"/>
            <a:ext cx="715963" cy="85725"/>
          </a:xfrm>
          <a:prstGeom prst="line">
            <a:avLst/>
          </a:prstGeom>
          <a:ln>
            <a:solidFill>
              <a:srgbClr val="00B0F0">
                <a:alpha val="42000"/>
              </a:srgb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4" name="직선 연결선 103"/>
          <p:cNvCxnSpPr/>
          <p:nvPr/>
        </p:nvCxnSpPr>
        <p:spPr>
          <a:xfrm rot="5400000">
            <a:off x="6263482" y="4666456"/>
            <a:ext cx="312738" cy="200025"/>
          </a:xfrm>
          <a:prstGeom prst="line">
            <a:avLst/>
          </a:prstGeom>
          <a:ln>
            <a:solidFill>
              <a:srgbClr val="00B0F0">
                <a:alpha val="42000"/>
              </a:srgb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3611" name="Rectangle 5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975475" y="3525838"/>
            <a:ext cx="549275" cy="141287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en-US" altLang="ko-KR" sz="120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rPr>
              <a:t>RU 4ea</a:t>
            </a:r>
            <a:endParaRPr kumimoji="0" lang="ko-KR" altLang="en-US" sz="1200">
              <a:solidFill>
                <a:schemeClr val="bg1"/>
              </a:solidFill>
              <a:latin typeface="Calibri" pitchFamily="34" charset="0"/>
              <a:ea typeface="HY견고딕" pitchFamily="18" charset="-127"/>
            </a:endParaRPr>
          </a:p>
        </p:txBody>
      </p:sp>
      <p:sp>
        <p:nvSpPr>
          <p:cNvPr id="23612" name="Rectangle 5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904038" y="4314825"/>
            <a:ext cx="620712" cy="1397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en-US" altLang="ko-KR" sz="120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rPr>
              <a:t>RU 4ea</a:t>
            </a:r>
            <a:endParaRPr kumimoji="0" lang="ko-KR" altLang="en-US" sz="1200">
              <a:solidFill>
                <a:schemeClr val="bg1"/>
              </a:solidFill>
              <a:latin typeface="Calibri" pitchFamily="34" charset="0"/>
              <a:ea typeface="HY견고딕" pitchFamily="18" charset="-127"/>
            </a:endParaRPr>
          </a:p>
        </p:txBody>
      </p:sp>
      <p:sp>
        <p:nvSpPr>
          <p:cNvPr id="23613" name="Rectangle 51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219700" y="3284538"/>
            <a:ext cx="576263" cy="141287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en-US" altLang="ko-KR" sz="120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rPr>
              <a:t>RU 4ea</a:t>
            </a:r>
            <a:endParaRPr kumimoji="0" lang="ko-KR" altLang="en-US" sz="1200">
              <a:solidFill>
                <a:schemeClr val="bg1"/>
              </a:solidFill>
              <a:latin typeface="Calibri" pitchFamily="34" charset="0"/>
              <a:ea typeface="HY견고딕" pitchFamily="18" charset="-127"/>
            </a:endParaRPr>
          </a:p>
        </p:txBody>
      </p:sp>
      <p:sp>
        <p:nvSpPr>
          <p:cNvPr id="23614" name="Line 101"/>
          <p:cNvSpPr>
            <a:spLocks noChangeShapeType="1"/>
          </p:cNvSpPr>
          <p:nvPr/>
        </p:nvSpPr>
        <p:spPr bwMode="auto">
          <a:xfrm>
            <a:off x="5649913" y="5010150"/>
            <a:ext cx="793750" cy="1011238"/>
          </a:xfrm>
          <a:prstGeom prst="line">
            <a:avLst/>
          </a:prstGeom>
          <a:noFill/>
          <a:ln w="76200" cmpd="tri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23615" name="Line 102"/>
          <p:cNvSpPr>
            <a:spLocks noChangeShapeType="1"/>
          </p:cNvSpPr>
          <p:nvPr/>
        </p:nvSpPr>
        <p:spPr bwMode="auto">
          <a:xfrm>
            <a:off x="5811838" y="5010150"/>
            <a:ext cx="631825" cy="1011238"/>
          </a:xfrm>
          <a:prstGeom prst="line">
            <a:avLst/>
          </a:prstGeom>
          <a:noFill/>
          <a:ln w="76200" cmpd="tri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23616" name="Line 103"/>
          <p:cNvSpPr>
            <a:spLocks noChangeShapeType="1"/>
          </p:cNvSpPr>
          <p:nvPr/>
        </p:nvSpPr>
        <p:spPr bwMode="auto">
          <a:xfrm>
            <a:off x="6189663" y="5121275"/>
            <a:ext cx="254000" cy="828675"/>
          </a:xfrm>
          <a:prstGeom prst="line">
            <a:avLst/>
          </a:prstGeom>
          <a:noFill/>
          <a:ln w="76200" cmpd="tri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23617" name="Line 104"/>
          <p:cNvSpPr>
            <a:spLocks noChangeShapeType="1"/>
          </p:cNvSpPr>
          <p:nvPr/>
        </p:nvSpPr>
        <p:spPr bwMode="auto">
          <a:xfrm>
            <a:off x="6296025" y="5121275"/>
            <a:ext cx="220663" cy="828675"/>
          </a:xfrm>
          <a:prstGeom prst="line">
            <a:avLst/>
          </a:prstGeom>
          <a:noFill/>
          <a:ln w="76200" cmpd="tri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23618" name="Line 105"/>
          <p:cNvSpPr>
            <a:spLocks noChangeShapeType="1"/>
          </p:cNvSpPr>
          <p:nvPr/>
        </p:nvSpPr>
        <p:spPr bwMode="auto">
          <a:xfrm flipH="1">
            <a:off x="6588125" y="5038725"/>
            <a:ext cx="12700" cy="911225"/>
          </a:xfrm>
          <a:prstGeom prst="line">
            <a:avLst/>
          </a:prstGeom>
          <a:noFill/>
          <a:ln w="76200" cmpd="tri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23619" name="Line 106"/>
          <p:cNvSpPr>
            <a:spLocks noChangeShapeType="1"/>
          </p:cNvSpPr>
          <p:nvPr/>
        </p:nvSpPr>
        <p:spPr bwMode="auto">
          <a:xfrm flipH="1">
            <a:off x="6659563" y="5046663"/>
            <a:ext cx="76200" cy="903287"/>
          </a:xfrm>
          <a:prstGeom prst="line">
            <a:avLst/>
          </a:prstGeom>
          <a:noFill/>
          <a:ln w="76200" cmpd="tri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23620" name="Rectangle 51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364163" y="4879975"/>
            <a:ext cx="549275" cy="204788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en-US" altLang="ko-KR" sz="120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rPr>
              <a:t>Dist. #1</a:t>
            </a:r>
          </a:p>
        </p:txBody>
      </p:sp>
      <p:sp>
        <p:nvSpPr>
          <p:cNvPr id="23621" name="Rectangle 51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886450" y="4957763"/>
            <a:ext cx="547688" cy="204787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en-US" altLang="ko-KR" sz="120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rPr>
              <a:t>Dist. #2</a:t>
            </a:r>
          </a:p>
        </p:txBody>
      </p:sp>
      <p:sp>
        <p:nvSpPr>
          <p:cNvPr id="23622" name="Rectangle 51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443663" y="4943475"/>
            <a:ext cx="549275" cy="206375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en-US" altLang="ko-KR" sz="120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rPr>
              <a:t>Dist. #3</a:t>
            </a:r>
          </a:p>
        </p:txBody>
      </p:sp>
      <p:sp>
        <p:nvSpPr>
          <p:cNvPr id="23623" name="Line 102"/>
          <p:cNvSpPr>
            <a:spLocks noChangeShapeType="1"/>
          </p:cNvSpPr>
          <p:nvPr/>
        </p:nvSpPr>
        <p:spPr bwMode="auto">
          <a:xfrm flipV="1">
            <a:off x="6443663" y="5953125"/>
            <a:ext cx="511175" cy="68263"/>
          </a:xfrm>
          <a:prstGeom prst="line">
            <a:avLst/>
          </a:prstGeom>
          <a:noFill/>
          <a:ln w="76200" cmpd="tri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23624" name="Line 102"/>
          <p:cNvSpPr>
            <a:spLocks noChangeShapeType="1"/>
          </p:cNvSpPr>
          <p:nvPr/>
        </p:nvSpPr>
        <p:spPr bwMode="auto">
          <a:xfrm flipV="1">
            <a:off x="6443663" y="5949950"/>
            <a:ext cx="504825" cy="36513"/>
          </a:xfrm>
          <a:prstGeom prst="line">
            <a:avLst/>
          </a:prstGeom>
          <a:noFill/>
          <a:ln w="76200" cmpd="tri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23625" name="Line 102"/>
          <p:cNvSpPr>
            <a:spLocks noChangeShapeType="1"/>
          </p:cNvSpPr>
          <p:nvPr/>
        </p:nvSpPr>
        <p:spPr bwMode="auto">
          <a:xfrm flipV="1">
            <a:off x="6513513" y="5837238"/>
            <a:ext cx="511175" cy="68262"/>
          </a:xfrm>
          <a:prstGeom prst="line">
            <a:avLst/>
          </a:prstGeom>
          <a:noFill/>
          <a:ln w="76200" cmpd="tri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23626" name="Line 102"/>
          <p:cNvSpPr>
            <a:spLocks noChangeShapeType="1"/>
          </p:cNvSpPr>
          <p:nvPr/>
        </p:nvSpPr>
        <p:spPr bwMode="auto">
          <a:xfrm flipV="1">
            <a:off x="6510338" y="5805488"/>
            <a:ext cx="511175" cy="68262"/>
          </a:xfrm>
          <a:prstGeom prst="line">
            <a:avLst/>
          </a:prstGeom>
          <a:noFill/>
          <a:ln w="76200" cmpd="tri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pic>
        <p:nvPicPr>
          <p:cNvPr id="23627" name="Picture 101" descr="011_0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33363" y="4581525"/>
            <a:ext cx="1619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628" name="Picture 31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608888" y="3963988"/>
            <a:ext cx="1427162" cy="148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629" name="Rectangle 5"/>
          <p:cNvSpPr>
            <a:spLocks noChangeArrowheads="1"/>
          </p:cNvSpPr>
          <p:nvPr/>
        </p:nvSpPr>
        <p:spPr bwMode="auto">
          <a:xfrm>
            <a:off x="468313" y="4194175"/>
            <a:ext cx="4351337" cy="17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buClr>
                <a:schemeClr val="accent1"/>
              </a:buClr>
            </a:pPr>
            <a:endParaRPr lang="en-US" altLang="ko-KR">
              <a:latin typeface="Calibri" pitchFamily="34" charset="0"/>
              <a:ea typeface="맑은 고딕" pitchFamily="50" charset="-127"/>
            </a:endParaRPr>
          </a:p>
          <a:p>
            <a:pPr>
              <a:buClr>
                <a:schemeClr val="accent1"/>
              </a:buClr>
            </a:pPr>
            <a:r>
              <a:rPr lang="en-US" altLang="ko-KR" b="1">
                <a:latin typeface="Calibri" pitchFamily="34" charset="0"/>
                <a:ea typeface="맑은 고딕" pitchFamily="50" charset="-127"/>
              </a:rPr>
              <a:t>Utilizes optical fiber for High Traffic and to Reduce opex associated with </a:t>
            </a:r>
            <a:r>
              <a:rPr lang="en-US" altLang="ko-KR" sz="1600" b="1">
                <a:latin typeface="Calibri" pitchFamily="34" charset="0"/>
                <a:ea typeface="맑은 고딕" pitchFamily="50" charset="-127"/>
              </a:rPr>
              <a:t>Real Estate</a:t>
            </a:r>
          </a:p>
          <a:p>
            <a:pPr>
              <a:buClr>
                <a:schemeClr val="accent1"/>
              </a:buClr>
            </a:pPr>
            <a:r>
              <a:rPr lang="en-US" altLang="ko-KR">
                <a:latin typeface="Calibri" pitchFamily="34" charset="0"/>
                <a:ea typeface="맑은 고딕" pitchFamily="50" charset="-127"/>
              </a:rPr>
              <a:t> -   combine 2 cables  into one</a:t>
            </a:r>
            <a:br>
              <a:rPr lang="en-US" altLang="ko-KR">
                <a:latin typeface="Calibri" pitchFamily="34" charset="0"/>
                <a:ea typeface="맑은 고딕" pitchFamily="50" charset="-127"/>
              </a:rPr>
            </a:br>
            <a:r>
              <a:rPr lang="en-US" altLang="ko-KR">
                <a:latin typeface="Calibri" pitchFamily="34" charset="0"/>
                <a:ea typeface="맑은 고딕" pitchFamily="50" charset="-127"/>
              </a:rPr>
              <a:t>    . Optical Fiber + Power Cable </a:t>
            </a:r>
          </a:p>
          <a:p>
            <a:pPr>
              <a:buClr>
                <a:schemeClr val="accent1"/>
              </a:buClr>
            </a:pPr>
            <a:r>
              <a:rPr lang="en-US" altLang="ko-KR">
                <a:latin typeface="Calibri" pitchFamily="34" charset="0"/>
                <a:ea typeface="맑은 고딕" pitchFamily="50" charset="-127"/>
              </a:rPr>
              <a:t> -  Small cross-sectional area</a:t>
            </a:r>
            <a:endParaRPr lang="en-US" altLang="ko-KR" b="1">
              <a:latin typeface="Calibri" pitchFamily="34" charset="0"/>
              <a:ea typeface="맑은 고딕" pitchFamily="50" charset="-127"/>
            </a:endParaRPr>
          </a:p>
        </p:txBody>
      </p:sp>
      <p:sp>
        <p:nvSpPr>
          <p:cNvPr id="23630" name="TextBox 123"/>
          <p:cNvSpPr txBox="1">
            <a:spLocks noChangeArrowheads="1"/>
          </p:cNvSpPr>
          <p:nvPr/>
        </p:nvSpPr>
        <p:spPr bwMode="auto">
          <a:xfrm>
            <a:off x="250825" y="312738"/>
            <a:ext cx="83534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2800" b="1" dirty="0" smtClean="0">
                <a:solidFill>
                  <a:srgbClr val="0033CC"/>
                </a:solidFill>
                <a:latin typeface="Calibri" pitchFamily="34" charset="0"/>
              </a:rPr>
              <a:t>SAMSUNG’s </a:t>
            </a:r>
            <a:r>
              <a:rPr lang="en-US" altLang="ko-KR" sz="2800" b="1" dirty="0">
                <a:solidFill>
                  <a:srgbClr val="0033CC"/>
                </a:solidFill>
                <a:latin typeface="Calibri" pitchFamily="34" charset="0"/>
              </a:rPr>
              <a:t>Unique Solution</a:t>
            </a:r>
            <a:endParaRPr lang="ko-KR" altLang="en-US" sz="2800" b="1" dirty="0">
              <a:solidFill>
                <a:srgbClr val="0033CC"/>
              </a:solidFill>
              <a:latin typeface="Calibri" pitchFamily="34" charset="0"/>
            </a:endParaRPr>
          </a:p>
        </p:txBody>
      </p:sp>
      <p:sp>
        <p:nvSpPr>
          <p:cNvPr id="23631" name="TextBox 125"/>
          <p:cNvSpPr txBox="1">
            <a:spLocks noChangeArrowheads="1"/>
          </p:cNvSpPr>
          <p:nvPr/>
        </p:nvSpPr>
        <p:spPr bwMode="auto">
          <a:xfrm>
            <a:off x="4787900" y="673100"/>
            <a:ext cx="83534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2800" b="1" dirty="0" smtClean="0">
                <a:solidFill>
                  <a:srgbClr val="0033CC"/>
                </a:solidFill>
                <a:latin typeface="Calibri" pitchFamily="34" charset="0"/>
              </a:rPr>
              <a:t>HFC  CABLE</a:t>
            </a:r>
            <a:endParaRPr lang="ko-KR" altLang="en-US" sz="2800" b="1" dirty="0">
              <a:solidFill>
                <a:srgbClr val="0033CC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25"/>
          <p:cNvSpPr>
            <a:spLocks noChangeArrowheads="1"/>
          </p:cNvSpPr>
          <p:nvPr/>
        </p:nvSpPr>
        <p:spPr bwMode="auto">
          <a:xfrm>
            <a:off x="395288" y="1228725"/>
            <a:ext cx="6552976" cy="400050"/>
          </a:xfrm>
          <a:prstGeom prst="rect">
            <a:avLst/>
          </a:prstGeom>
          <a:gradFill rotWithShape="1">
            <a:gsLst>
              <a:gs pos="0">
                <a:schemeClr val="tx1">
                  <a:alpha val="29999"/>
                </a:schemeClr>
              </a:gs>
              <a:gs pos="100000">
                <a:schemeClr val="tx1">
                  <a:alpha val="0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ko-KR" altLang="ko-KR" b="1">
              <a:latin typeface="+mn-lt"/>
              <a:ea typeface="굴림" charset="-127"/>
            </a:endParaRPr>
          </a:p>
        </p:txBody>
      </p:sp>
      <p:pic>
        <p:nvPicPr>
          <p:cNvPr id="23556" name="Picture 101" descr="011_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341438"/>
            <a:ext cx="1619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TextBox 32"/>
          <p:cNvSpPr txBox="1">
            <a:spLocks noChangeArrowheads="1"/>
          </p:cNvSpPr>
          <p:nvPr/>
        </p:nvSpPr>
        <p:spPr bwMode="auto">
          <a:xfrm>
            <a:off x="611560" y="1167135"/>
            <a:ext cx="4158126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2400" b="1" dirty="0">
                <a:ln w="6350">
                  <a:solidFill>
                    <a:schemeClr val="bg1">
                      <a:alpha val="50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chemeClr val="bg1"/>
                  </a:outerShdw>
                </a:effectLst>
                <a:latin typeface="Calibri" pitchFamily="34" charset="0"/>
                <a:cs typeface="Arial" pitchFamily="34" charset="0"/>
              </a:rPr>
              <a:t>Solution : Hybrid Fan-out Cable</a:t>
            </a:r>
          </a:p>
        </p:txBody>
      </p:sp>
      <p:pic>
        <p:nvPicPr>
          <p:cNvPr id="175" name="Picture 2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846899">
            <a:off x="5663834" y="3203534"/>
            <a:ext cx="1212998" cy="1146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6" name="Picture 15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7163172" y="5301208"/>
            <a:ext cx="1584176" cy="82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7" name="TextBox 263"/>
          <p:cNvSpPr txBox="1">
            <a:spLocks noChangeArrowheads="1"/>
          </p:cNvSpPr>
          <p:nvPr/>
        </p:nvSpPr>
        <p:spPr bwMode="auto">
          <a:xfrm>
            <a:off x="7307188" y="5013176"/>
            <a:ext cx="26654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1200" b="1" dirty="0">
                <a:latin typeface="Arial" charset="0"/>
                <a:ea typeface="HY견고딕" pitchFamily="18" charset="-127"/>
              </a:rPr>
              <a:t>[LC connector </a:t>
            </a:r>
            <a:r>
              <a:rPr lang="en-US" altLang="ko-KR" sz="1200" b="1" dirty="0" smtClean="0">
                <a:latin typeface="Arial" charset="0"/>
                <a:ea typeface="HY견고딕" pitchFamily="18" charset="-127"/>
              </a:rPr>
              <a:t>]</a:t>
            </a:r>
            <a:endParaRPr lang="en-US" altLang="ko-KR" sz="1200" b="1" dirty="0">
              <a:latin typeface="Arial" charset="0"/>
              <a:ea typeface="HY견고딕" pitchFamily="18" charset="-127"/>
            </a:endParaRPr>
          </a:p>
        </p:txBody>
      </p:sp>
      <p:pic>
        <p:nvPicPr>
          <p:cNvPr id="178" name="Picture 16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91164" y="3933056"/>
            <a:ext cx="1728192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9" name="그룹 134"/>
          <p:cNvGrpSpPr>
            <a:grpSpLocks/>
          </p:cNvGrpSpPr>
          <p:nvPr/>
        </p:nvGrpSpPr>
        <p:grpSpPr bwMode="auto">
          <a:xfrm>
            <a:off x="1004779" y="2449232"/>
            <a:ext cx="5295413" cy="1729636"/>
            <a:chOff x="1008844" y="1516682"/>
            <a:chExt cx="3321353" cy="1194318"/>
          </a:xfrm>
        </p:grpSpPr>
        <p:pic>
          <p:nvPicPr>
            <p:cNvPr id="180" name="Picture 24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008844" y="1620659"/>
              <a:ext cx="2354537" cy="10903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1" name="Picture 219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20091947">
              <a:off x="3096721" y="1516682"/>
              <a:ext cx="1233476" cy="356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82" name="Picture 12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60232" y="2060848"/>
            <a:ext cx="1800274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10800000" lon="0" rev="0"/>
            </a:camera>
            <a:lightRig rig="threePt" dir="t"/>
          </a:scene3d>
        </p:spPr>
      </p:pic>
      <p:sp>
        <p:nvSpPr>
          <p:cNvPr id="183" name="모서리가 둥근 직사각형 182"/>
          <p:cNvSpPr/>
          <p:nvPr/>
        </p:nvSpPr>
        <p:spPr>
          <a:xfrm rot="20239464">
            <a:off x="769716" y="4006776"/>
            <a:ext cx="987642" cy="230864"/>
          </a:xfrm>
          <a:prstGeom prst="roundRect">
            <a:avLst/>
          </a:prstGeom>
          <a:solidFill>
            <a:schemeClr val="tx1"/>
          </a:solidFill>
          <a:ln w="381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4" name="타원 285"/>
          <p:cNvSpPr>
            <a:spLocks noChangeArrowheads="1"/>
          </p:cNvSpPr>
          <p:nvPr/>
        </p:nvSpPr>
        <p:spPr bwMode="white">
          <a:xfrm>
            <a:off x="7812360" y="3068960"/>
            <a:ext cx="864096" cy="360363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ko-KR" altLang="ko-KR"/>
          </a:p>
        </p:txBody>
      </p:sp>
      <p:sp>
        <p:nvSpPr>
          <p:cNvPr id="185" name="직사각형 184"/>
          <p:cNvSpPr/>
          <p:nvPr/>
        </p:nvSpPr>
        <p:spPr>
          <a:xfrm>
            <a:off x="6948264" y="1484784"/>
            <a:ext cx="2016224" cy="4752528"/>
          </a:xfrm>
          <a:prstGeom prst="rect">
            <a:avLst/>
          </a:prstGeom>
          <a:noFill/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6" name="AutoShape 9"/>
          <p:cNvSpPr>
            <a:spLocks noChangeArrowheads="1"/>
          </p:cNvSpPr>
          <p:nvPr/>
        </p:nvSpPr>
        <p:spPr bwMode="gray">
          <a:xfrm>
            <a:off x="7020272" y="1556792"/>
            <a:ext cx="1872208" cy="432048"/>
          </a:xfrm>
          <a:prstGeom prst="roundRect">
            <a:avLst>
              <a:gd name="adj" fmla="val 0"/>
            </a:avLst>
          </a:prstGeom>
          <a:solidFill>
            <a:schemeClr val="bg2"/>
          </a:solidFill>
          <a:ln w="9525" algn="ctr">
            <a:noFill/>
            <a:round/>
            <a:headEnd/>
            <a:tailEnd/>
          </a:ln>
        </p:spPr>
        <p:txBody>
          <a:bodyPr lIns="91428" tIns="45714" rIns="91428" bIns="45714" anchor="ctr"/>
          <a:lstStyle/>
          <a:p>
            <a:pPr algn="ctr">
              <a:lnSpc>
                <a:spcPts val="1200"/>
              </a:lnSpc>
              <a:spcBef>
                <a:spcPct val="50000"/>
              </a:spcBef>
            </a:pPr>
            <a:r>
              <a:rPr lang="en-US" altLang="ko-KR" sz="2400" b="1" dirty="0" smtClean="0">
                <a:latin typeface="Calibri" pitchFamily="34" charset="0"/>
                <a:ea typeface="+mj-ea"/>
              </a:rPr>
              <a:t>RRU</a:t>
            </a:r>
            <a:endParaRPr lang="ko-KR" altLang="en-US" sz="2400" b="1" dirty="0">
              <a:latin typeface="Calibri" pitchFamily="34" charset="0"/>
              <a:ea typeface="+mj-ea"/>
            </a:endParaRPr>
          </a:p>
        </p:txBody>
      </p:sp>
      <p:sp>
        <p:nvSpPr>
          <p:cNvPr id="187" name="직사각형 186"/>
          <p:cNvSpPr/>
          <p:nvPr/>
        </p:nvSpPr>
        <p:spPr>
          <a:xfrm>
            <a:off x="7163172" y="3861048"/>
            <a:ext cx="899592" cy="259229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8" name="TextBox 263"/>
          <p:cNvSpPr txBox="1">
            <a:spLocks noChangeArrowheads="1"/>
          </p:cNvSpPr>
          <p:nvPr/>
        </p:nvSpPr>
        <p:spPr bwMode="auto">
          <a:xfrm>
            <a:off x="7091164" y="3861048"/>
            <a:ext cx="266541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[Power Connector]</a:t>
            </a:r>
            <a:endParaRPr lang="en-US" altLang="ko-KR" sz="1200" dirty="0">
              <a:latin typeface="HY견고딕" pitchFamily="18" charset="-127"/>
              <a:ea typeface="HY견고딕" pitchFamily="18" charset="-127"/>
            </a:endParaRPr>
          </a:p>
        </p:txBody>
      </p:sp>
      <p:cxnSp>
        <p:nvCxnSpPr>
          <p:cNvPr id="189" name="직선 화살표 연결선 188"/>
          <p:cNvCxnSpPr/>
          <p:nvPr/>
        </p:nvCxnSpPr>
        <p:spPr>
          <a:xfrm rot="5400000">
            <a:off x="7884368" y="3501008"/>
            <a:ext cx="504056" cy="72008"/>
          </a:xfrm>
          <a:prstGeom prst="straightConnector1">
            <a:avLst/>
          </a:prstGeom>
          <a:ln w="12700">
            <a:solidFill>
              <a:srgbClr val="0070C0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0" name="타원 285"/>
          <p:cNvSpPr>
            <a:spLocks noChangeArrowheads="1"/>
          </p:cNvSpPr>
          <p:nvPr/>
        </p:nvSpPr>
        <p:spPr bwMode="white">
          <a:xfrm>
            <a:off x="5580112" y="1844824"/>
            <a:ext cx="1008112" cy="1008112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ko-KR" altLang="ko-KR"/>
          </a:p>
        </p:txBody>
      </p:sp>
      <p:cxnSp>
        <p:nvCxnSpPr>
          <p:cNvPr id="191" name="직선 화살표 연결선 190"/>
          <p:cNvCxnSpPr/>
          <p:nvPr/>
        </p:nvCxnSpPr>
        <p:spPr>
          <a:xfrm rot="16200000" flipH="1">
            <a:off x="6084167" y="2924943"/>
            <a:ext cx="576064" cy="2"/>
          </a:xfrm>
          <a:prstGeom prst="straightConnector1">
            <a:avLst/>
          </a:prstGeom>
          <a:ln w="12700">
            <a:solidFill>
              <a:srgbClr val="0070C0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2" name="직사각형 191"/>
          <p:cNvSpPr/>
          <p:nvPr/>
        </p:nvSpPr>
        <p:spPr>
          <a:xfrm>
            <a:off x="5364088" y="4365104"/>
            <a:ext cx="252028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b="1" dirty="0" smtClean="0">
                <a:latin typeface="Calibri" pitchFamily="34" charset="0"/>
              </a:rPr>
              <a:t>1 Hybrid Connector</a:t>
            </a:r>
          </a:p>
          <a:p>
            <a:r>
              <a:rPr lang="en-US" altLang="ko-KR" sz="1400" dirty="0" smtClean="0">
                <a:latin typeface="Calibri" pitchFamily="34" charset="0"/>
              </a:rPr>
              <a:t>      - Fiber Optic</a:t>
            </a:r>
          </a:p>
          <a:p>
            <a:r>
              <a:rPr lang="en-US" altLang="ko-KR" sz="1400" dirty="0" smtClean="0">
                <a:latin typeface="Calibri" pitchFamily="34" charset="0"/>
              </a:rPr>
              <a:t>      - Power   </a:t>
            </a:r>
          </a:p>
        </p:txBody>
      </p:sp>
      <p:sp>
        <p:nvSpPr>
          <p:cNvPr id="193" name="오른쪽 화살표 192"/>
          <p:cNvSpPr/>
          <p:nvPr/>
        </p:nvSpPr>
        <p:spPr bwMode="auto">
          <a:xfrm rot="5832817">
            <a:off x="259252" y="4693675"/>
            <a:ext cx="666218" cy="372641"/>
          </a:xfrm>
          <a:prstGeom prst="rightArrow">
            <a:avLst/>
          </a:prstGeom>
          <a:solidFill>
            <a:srgbClr val="3399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endParaRPr kumimoji="1" lang="ko-KR" altLang="en-US" sz="1200" b="1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94" name="직사각형 193"/>
          <p:cNvSpPr/>
          <p:nvPr/>
        </p:nvSpPr>
        <p:spPr>
          <a:xfrm>
            <a:off x="179512" y="5373216"/>
            <a:ext cx="792088" cy="792088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schemeClr val="tx1"/>
                </a:solidFill>
              </a:rPr>
              <a:t>DU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195" name="직사각형 194"/>
          <p:cNvSpPr/>
          <p:nvPr/>
        </p:nvSpPr>
        <p:spPr>
          <a:xfrm>
            <a:off x="323528" y="5470940"/>
            <a:ext cx="594066" cy="62235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6" name="타원 195"/>
          <p:cNvSpPr/>
          <p:nvPr/>
        </p:nvSpPr>
        <p:spPr>
          <a:xfrm rot="10967360">
            <a:off x="534678" y="5378424"/>
            <a:ext cx="217526" cy="14384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7" name="타원 285"/>
          <p:cNvSpPr>
            <a:spLocks noChangeArrowheads="1"/>
          </p:cNvSpPr>
          <p:nvPr/>
        </p:nvSpPr>
        <p:spPr bwMode="white">
          <a:xfrm>
            <a:off x="1907704" y="2780928"/>
            <a:ext cx="1512168" cy="1512168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ko-KR" altLang="ko-KR"/>
          </a:p>
        </p:txBody>
      </p:sp>
      <p:pic>
        <p:nvPicPr>
          <p:cNvPr id="198" name="Picture 5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771800" y="4437112"/>
            <a:ext cx="2088232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99" name="직선 화살표 연결선 198"/>
          <p:cNvCxnSpPr/>
          <p:nvPr/>
        </p:nvCxnSpPr>
        <p:spPr>
          <a:xfrm rot="16200000" flipH="1">
            <a:off x="2771800" y="4149080"/>
            <a:ext cx="504056" cy="72008"/>
          </a:xfrm>
          <a:prstGeom prst="straightConnector1">
            <a:avLst/>
          </a:prstGeom>
          <a:ln w="12700">
            <a:solidFill>
              <a:srgbClr val="0070C0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0" name="Picture 21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0091947">
            <a:off x="3503360" y="1975274"/>
            <a:ext cx="1372663" cy="360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1" name="Picture 21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0091947">
            <a:off x="3647377" y="2263306"/>
            <a:ext cx="1372663" cy="360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2" name="Picture 21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0110257">
            <a:off x="3868048" y="2530373"/>
            <a:ext cx="1286653" cy="360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3" name="모서리가 둥근 직사각형 202"/>
          <p:cNvSpPr/>
          <p:nvPr/>
        </p:nvSpPr>
        <p:spPr>
          <a:xfrm rot="6128409">
            <a:off x="3121214" y="2729582"/>
            <a:ext cx="802911" cy="45719"/>
          </a:xfrm>
          <a:prstGeom prst="roundRect">
            <a:avLst/>
          </a:prstGeom>
          <a:solidFill>
            <a:schemeClr val="tx1"/>
          </a:solidFill>
          <a:ln w="381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4" name="모서리가 둥근 직사각형 203"/>
          <p:cNvSpPr/>
          <p:nvPr/>
        </p:nvSpPr>
        <p:spPr>
          <a:xfrm rot="4388073">
            <a:off x="3572701" y="2904452"/>
            <a:ext cx="442554" cy="45719"/>
          </a:xfrm>
          <a:prstGeom prst="roundRect">
            <a:avLst/>
          </a:prstGeom>
          <a:solidFill>
            <a:schemeClr val="tx1"/>
          </a:solidFill>
          <a:ln w="381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5" name="TextBox 263"/>
          <p:cNvSpPr txBox="1">
            <a:spLocks noChangeArrowheads="1"/>
          </p:cNvSpPr>
          <p:nvPr/>
        </p:nvSpPr>
        <p:spPr bwMode="auto">
          <a:xfrm>
            <a:off x="5364088" y="6021288"/>
            <a:ext cx="2665412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900" b="1" dirty="0" smtClean="0">
                <a:latin typeface="Arial" charset="0"/>
                <a:ea typeface="HY견고딕" pitchFamily="18" charset="-127"/>
              </a:rPr>
              <a:t>*HFC : Hybrid Fan-out Cable</a:t>
            </a:r>
            <a:endParaRPr lang="en-US" altLang="ko-KR" sz="900" b="1" dirty="0">
              <a:latin typeface="Arial" charset="0"/>
              <a:ea typeface="HY견고딕" pitchFamily="18" charset="-127"/>
            </a:endParaRPr>
          </a:p>
        </p:txBody>
      </p:sp>
      <p:pic>
        <p:nvPicPr>
          <p:cNvPr id="206" name="Picture 22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3528" y="2114071"/>
            <a:ext cx="1224136" cy="117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7" name="타원 285"/>
          <p:cNvSpPr>
            <a:spLocks noChangeArrowheads="1"/>
          </p:cNvSpPr>
          <p:nvPr/>
        </p:nvSpPr>
        <p:spPr bwMode="white">
          <a:xfrm>
            <a:off x="971600" y="3933056"/>
            <a:ext cx="423664" cy="440432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ko-KR" altLang="ko-KR"/>
          </a:p>
        </p:txBody>
      </p:sp>
      <p:cxnSp>
        <p:nvCxnSpPr>
          <p:cNvPr id="208" name="직선 화살표 연결선 207"/>
          <p:cNvCxnSpPr>
            <a:endCxn id="180" idx="1"/>
          </p:cNvCxnSpPr>
          <p:nvPr/>
        </p:nvCxnSpPr>
        <p:spPr>
          <a:xfrm rot="16200000" flipV="1">
            <a:off x="788341" y="3605780"/>
            <a:ext cx="615723" cy="182845"/>
          </a:xfrm>
          <a:prstGeom prst="straightConnector1">
            <a:avLst/>
          </a:prstGeom>
          <a:ln w="12700">
            <a:solidFill>
              <a:srgbClr val="0070C0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1" name="직사각형 210"/>
          <p:cNvSpPr/>
          <p:nvPr/>
        </p:nvSpPr>
        <p:spPr>
          <a:xfrm>
            <a:off x="2699792" y="5301208"/>
            <a:ext cx="30963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b="1" dirty="0" smtClean="0">
                <a:latin typeface="Calibri" pitchFamily="34" charset="0"/>
              </a:rPr>
              <a:t>Distribution Port</a:t>
            </a:r>
          </a:p>
          <a:p>
            <a:r>
              <a:rPr lang="en-US" altLang="ko-KR" sz="1400" b="1" dirty="0" smtClean="0">
                <a:latin typeface="Calibri" pitchFamily="34" charset="0"/>
              </a:rPr>
              <a:t> - </a:t>
            </a:r>
            <a:r>
              <a:rPr lang="en-US" altLang="ko-KR" sz="1400" b="1" dirty="0" smtClean="0">
                <a:latin typeface="Calibri" pitchFamily="34" charset="0"/>
                <a:ea typeface="HY견고딕" pitchFamily="18" charset="-127"/>
                <a:sym typeface="Wingdings" pitchFamily="2" charset="2"/>
              </a:rPr>
              <a:t>Split to 4 RRU Connection Cable</a:t>
            </a:r>
            <a:endParaRPr lang="en-US" altLang="ko-KR" sz="1400" b="1" dirty="0" smtClean="0">
              <a:latin typeface="Calibri" pitchFamily="34" charset="0"/>
            </a:endParaRPr>
          </a:p>
          <a:p>
            <a:r>
              <a:rPr lang="en-US" altLang="ko-KR" sz="1400" dirty="0" smtClean="0">
                <a:latin typeface="Calibri" pitchFamily="34" charset="0"/>
              </a:rPr>
              <a:t> - 1 HFC* -&gt; 4 RRU Connections</a:t>
            </a:r>
          </a:p>
          <a:p>
            <a:r>
              <a:rPr lang="en-US" altLang="ko-KR" sz="1400" dirty="0" smtClean="0">
                <a:latin typeface="Calibri" pitchFamily="34" charset="0"/>
              </a:rPr>
              <a:t> - Water/Dust Proof  (Comply IP-67)</a:t>
            </a:r>
          </a:p>
        </p:txBody>
      </p:sp>
      <p:sp>
        <p:nvSpPr>
          <p:cNvPr id="43" name="TextBox 123"/>
          <p:cNvSpPr txBox="1">
            <a:spLocks noChangeArrowheads="1"/>
          </p:cNvSpPr>
          <p:nvPr/>
        </p:nvSpPr>
        <p:spPr bwMode="auto">
          <a:xfrm>
            <a:off x="250825" y="312738"/>
            <a:ext cx="83534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2800" b="1" dirty="0" smtClean="0">
                <a:solidFill>
                  <a:srgbClr val="0033CC"/>
                </a:solidFill>
                <a:latin typeface="Calibri" pitchFamily="34" charset="0"/>
              </a:rPr>
              <a:t>SAMSUNG’s </a:t>
            </a:r>
            <a:r>
              <a:rPr lang="en-US" altLang="ko-KR" sz="2800" b="1" dirty="0">
                <a:solidFill>
                  <a:srgbClr val="0033CC"/>
                </a:solidFill>
                <a:latin typeface="Calibri" pitchFamily="34" charset="0"/>
              </a:rPr>
              <a:t>Unique Solution</a:t>
            </a:r>
            <a:endParaRPr lang="ko-KR" altLang="en-US" sz="2800" b="1" dirty="0">
              <a:solidFill>
                <a:srgbClr val="0033CC"/>
              </a:solidFill>
              <a:latin typeface="Calibri" pitchFamily="34" charset="0"/>
            </a:endParaRPr>
          </a:p>
        </p:txBody>
      </p:sp>
      <p:sp>
        <p:nvSpPr>
          <p:cNvPr id="44" name="TextBox 125"/>
          <p:cNvSpPr txBox="1">
            <a:spLocks noChangeArrowheads="1"/>
          </p:cNvSpPr>
          <p:nvPr/>
        </p:nvSpPr>
        <p:spPr bwMode="auto">
          <a:xfrm>
            <a:off x="4787900" y="673100"/>
            <a:ext cx="83534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2800" b="1" dirty="0" smtClean="0">
                <a:solidFill>
                  <a:srgbClr val="0033CC"/>
                </a:solidFill>
                <a:latin typeface="Calibri" pitchFamily="34" charset="0"/>
              </a:rPr>
              <a:t>HFC  CABLE</a:t>
            </a:r>
            <a:endParaRPr lang="ko-KR" altLang="en-US" sz="2800" b="1" dirty="0">
              <a:solidFill>
                <a:srgbClr val="0033CC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25"/>
          <p:cNvSpPr>
            <a:spLocks noChangeArrowheads="1"/>
          </p:cNvSpPr>
          <p:nvPr/>
        </p:nvSpPr>
        <p:spPr bwMode="auto">
          <a:xfrm>
            <a:off x="395288" y="1228725"/>
            <a:ext cx="9021762" cy="400050"/>
          </a:xfrm>
          <a:prstGeom prst="rect">
            <a:avLst/>
          </a:prstGeom>
          <a:gradFill rotWithShape="1">
            <a:gsLst>
              <a:gs pos="0">
                <a:schemeClr val="tx1">
                  <a:alpha val="29999"/>
                </a:schemeClr>
              </a:gs>
              <a:gs pos="100000">
                <a:schemeClr val="tx1">
                  <a:alpha val="0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ko-KR" altLang="ko-KR" b="1">
              <a:latin typeface="+mn-lt"/>
              <a:ea typeface="굴림" charset="-127"/>
            </a:endParaRPr>
          </a:p>
        </p:txBody>
      </p:sp>
      <p:pic>
        <p:nvPicPr>
          <p:cNvPr id="23556" name="Picture 101" descr="011_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341438"/>
            <a:ext cx="1619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TextBox 32"/>
          <p:cNvSpPr txBox="1">
            <a:spLocks noChangeArrowheads="1"/>
          </p:cNvSpPr>
          <p:nvPr/>
        </p:nvSpPr>
        <p:spPr bwMode="auto">
          <a:xfrm>
            <a:off x="611560" y="1167135"/>
            <a:ext cx="4158126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2400" b="1" dirty="0">
                <a:ln w="6350">
                  <a:solidFill>
                    <a:schemeClr val="bg1">
                      <a:alpha val="50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chemeClr val="bg1"/>
                  </a:outerShdw>
                </a:effectLst>
                <a:latin typeface="Calibri" pitchFamily="34" charset="0"/>
                <a:cs typeface="Arial" pitchFamily="34" charset="0"/>
              </a:rPr>
              <a:t>Solution : Hybrid Fan-out Cable</a:t>
            </a:r>
          </a:p>
        </p:txBody>
      </p:sp>
      <p:grpSp>
        <p:nvGrpSpPr>
          <p:cNvPr id="2" name="그룹 106"/>
          <p:cNvGrpSpPr/>
          <p:nvPr/>
        </p:nvGrpSpPr>
        <p:grpSpPr>
          <a:xfrm rot="1309197">
            <a:off x="4304737" y="2389771"/>
            <a:ext cx="3702878" cy="1987869"/>
            <a:chOff x="3289996" y="1975274"/>
            <a:chExt cx="4529003" cy="2262366"/>
          </a:xfrm>
        </p:grpSpPr>
        <p:pic>
          <p:nvPicPr>
            <p:cNvPr id="108" name="Picture 24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25059" y="2599814"/>
              <a:ext cx="3753966" cy="1579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9" name="모서리가 둥근 직사각형 108"/>
            <p:cNvSpPr/>
            <p:nvPr/>
          </p:nvSpPr>
          <p:spPr>
            <a:xfrm rot="20290407">
              <a:off x="3289996" y="4006776"/>
              <a:ext cx="987642" cy="230864"/>
            </a:xfrm>
            <a:prstGeom prst="roundRect">
              <a:avLst/>
            </a:prstGeom>
            <a:solidFill>
              <a:schemeClr val="tx1"/>
            </a:solidFill>
            <a:ln w="38100"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110" name="Picture 219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20091947">
              <a:off x="6023640" y="1975274"/>
              <a:ext cx="1372663" cy="360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1" name="Picture 219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20091947">
              <a:off x="6167657" y="2263306"/>
              <a:ext cx="1372663" cy="360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" name="Picture 219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20110257">
              <a:off x="6388328" y="2530373"/>
              <a:ext cx="1286653" cy="360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3" name="모서리가 둥근 직사각형 112"/>
            <p:cNvSpPr/>
            <p:nvPr/>
          </p:nvSpPr>
          <p:spPr>
            <a:xfrm rot="6128409">
              <a:off x="5641494" y="2729582"/>
              <a:ext cx="802911" cy="45719"/>
            </a:xfrm>
            <a:prstGeom prst="roundRect">
              <a:avLst/>
            </a:prstGeom>
            <a:solidFill>
              <a:schemeClr val="tx1"/>
            </a:solidFill>
            <a:ln w="38100"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4" name="모서리가 둥근 직사각형 113"/>
            <p:cNvSpPr/>
            <p:nvPr/>
          </p:nvSpPr>
          <p:spPr>
            <a:xfrm rot="4388073">
              <a:off x="6092981" y="2904452"/>
              <a:ext cx="442554" cy="45719"/>
            </a:xfrm>
            <a:prstGeom prst="roundRect">
              <a:avLst/>
            </a:prstGeom>
            <a:solidFill>
              <a:schemeClr val="tx1"/>
            </a:solidFill>
            <a:ln w="38100"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115" name="Picture 219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20110257">
              <a:off x="6532346" y="2815444"/>
              <a:ext cx="1286653" cy="360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6" name="모서리가 둥근 직사각형 115"/>
          <p:cNvSpPr/>
          <p:nvPr/>
        </p:nvSpPr>
        <p:spPr>
          <a:xfrm>
            <a:off x="3016798" y="3573016"/>
            <a:ext cx="1195162" cy="216024"/>
          </a:xfrm>
          <a:prstGeom prst="roundRect">
            <a:avLst/>
          </a:prstGeom>
          <a:solidFill>
            <a:schemeClr val="tx1"/>
          </a:solidFill>
          <a:ln w="381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" name="그룹 455"/>
          <p:cNvGrpSpPr>
            <a:grpSpLocks/>
          </p:cNvGrpSpPr>
          <p:nvPr/>
        </p:nvGrpSpPr>
        <p:grpSpPr bwMode="auto">
          <a:xfrm>
            <a:off x="1043608" y="2368625"/>
            <a:ext cx="1944216" cy="2664296"/>
            <a:chOff x="1319929" y="3168413"/>
            <a:chExt cx="3338261" cy="1359155"/>
          </a:xfrm>
        </p:grpSpPr>
        <p:sp>
          <p:nvSpPr>
            <p:cNvPr id="118" name="Line 304"/>
            <p:cNvSpPr>
              <a:spLocks noChangeShapeType="1"/>
            </p:cNvSpPr>
            <p:nvPr/>
          </p:nvSpPr>
          <p:spPr bwMode="auto">
            <a:xfrm>
              <a:off x="1319929" y="3168413"/>
              <a:ext cx="3338261" cy="0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19" name="Line 300"/>
            <p:cNvSpPr>
              <a:spLocks noChangeShapeType="1"/>
            </p:cNvSpPr>
            <p:nvPr/>
          </p:nvSpPr>
          <p:spPr bwMode="auto">
            <a:xfrm>
              <a:off x="1319929" y="3346246"/>
              <a:ext cx="3338261" cy="0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20" name="Line 295"/>
            <p:cNvSpPr>
              <a:spLocks noChangeShapeType="1"/>
            </p:cNvSpPr>
            <p:nvPr/>
          </p:nvSpPr>
          <p:spPr bwMode="auto">
            <a:xfrm>
              <a:off x="1319929" y="3568538"/>
              <a:ext cx="3338261" cy="0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21" name="Line 291"/>
            <p:cNvSpPr>
              <a:spLocks noChangeShapeType="1"/>
            </p:cNvSpPr>
            <p:nvPr/>
          </p:nvSpPr>
          <p:spPr bwMode="auto">
            <a:xfrm>
              <a:off x="1319929" y="3740020"/>
              <a:ext cx="3338261" cy="0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22" name="Line 286"/>
            <p:cNvSpPr>
              <a:spLocks noChangeShapeType="1"/>
            </p:cNvSpPr>
            <p:nvPr/>
          </p:nvSpPr>
          <p:spPr bwMode="auto">
            <a:xfrm>
              <a:off x="1319929" y="3962312"/>
              <a:ext cx="3338261" cy="0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23" name="Line 282"/>
            <p:cNvSpPr>
              <a:spLocks noChangeShapeType="1"/>
            </p:cNvSpPr>
            <p:nvPr/>
          </p:nvSpPr>
          <p:spPr bwMode="auto">
            <a:xfrm>
              <a:off x="1319929" y="4133794"/>
              <a:ext cx="3338261" cy="0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24" name="Line 277"/>
            <p:cNvSpPr>
              <a:spLocks noChangeShapeType="1"/>
            </p:cNvSpPr>
            <p:nvPr/>
          </p:nvSpPr>
          <p:spPr bwMode="auto">
            <a:xfrm>
              <a:off x="1319929" y="4356086"/>
              <a:ext cx="3338261" cy="0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25" name="Line 273"/>
            <p:cNvSpPr>
              <a:spLocks noChangeShapeType="1"/>
            </p:cNvSpPr>
            <p:nvPr/>
          </p:nvSpPr>
          <p:spPr bwMode="auto">
            <a:xfrm>
              <a:off x="1319929" y="4527568"/>
              <a:ext cx="3338261" cy="0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</p:grpSp>
      <p:sp>
        <p:nvSpPr>
          <p:cNvPr id="126" name="Rectangle 249"/>
          <p:cNvSpPr>
            <a:spLocks noChangeArrowheads="1"/>
          </p:cNvSpPr>
          <p:nvPr/>
        </p:nvSpPr>
        <p:spPr bwMode="auto">
          <a:xfrm>
            <a:off x="1259632" y="3864720"/>
            <a:ext cx="454025" cy="111125"/>
          </a:xfrm>
          <a:prstGeom prst="rect">
            <a:avLst/>
          </a:prstGeom>
          <a:solidFill>
            <a:srgbClr val="FFD7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27" name="Rectangle 247"/>
          <p:cNvSpPr>
            <a:spLocks noChangeArrowheads="1"/>
          </p:cNvSpPr>
          <p:nvPr/>
        </p:nvSpPr>
        <p:spPr bwMode="auto">
          <a:xfrm>
            <a:off x="1259632" y="2656657"/>
            <a:ext cx="454025" cy="11112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28" name="Rectangle 246"/>
          <p:cNvSpPr>
            <a:spLocks noChangeArrowheads="1"/>
          </p:cNvSpPr>
          <p:nvPr/>
        </p:nvSpPr>
        <p:spPr bwMode="auto">
          <a:xfrm>
            <a:off x="1259632" y="4633764"/>
            <a:ext cx="454025" cy="111125"/>
          </a:xfrm>
          <a:prstGeom prst="rect">
            <a:avLst/>
          </a:prstGeom>
          <a:solidFill>
            <a:srgbClr val="FFD7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29" name="Rectangle 245"/>
          <p:cNvSpPr>
            <a:spLocks noChangeArrowheads="1"/>
          </p:cNvSpPr>
          <p:nvPr/>
        </p:nvSpPr>
        <p:spPr bwMode="auto">
          <a:xfrm>
            <a:off x="1259632" y="3088705"/>
            <a:ext cx="454025" cy="111125"/>
          </a:xfrm>
          <a:prstGeom prst="rect">
            <a:avLst/>
          </a:prstGeom>
          <a:solidFill>
            <a:srgbClr val="FFD7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30" name="Rectangle 244"/>
          <p:cNvSpPr>
            <a:spLocks noChangeArrowheads="1"/>
          </p:cNvSpPr>
          <p:nvPr/>
        </p:nvSpPr>
        <p:spPr bwMode="auto">
          <a:xfrm>
            <a:off x="1259632" y="2296617"/>
            <a:ext cx="454025" cy="111125"/>
          </a:xfrm>
          <a:prstGeom prst="rect">
            <a:avLst/>
          </a:prstGeom>
          <a:solidFill>
            <a:srgbClr val="FFD7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31" name="Rectangle 241"/>
          <p:cNvSpPr>
            <a:spLocks noChangeArrowheads="1"/>
          </p:cNvSpPr>
          <p:nvPr/>
        </p:nvSpPr>
        <p:spPr bwMode="auto">
          <a:xfrm>
            <a:off x="2195736" y="2296617"/>
            <a:ext cx="687512" cy="432048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32" name="AutoShape 212"/>
          <p:cNvSpPr>
            <a:spLocks noChangeArrowheads="1"/>
          </p:cNvSpPr>
          <p:nvPr/>
        </p:nvSpPr>
        <p:spPr bwMode="auto">
          <a:xfrm>
            <a:off x="3742011" y="3104307"/>
            <a:ext cx="223837" cy="153988"/>
          </a:xfrm>
          <a:custGeom>
            <a:avLst/>
            <a:gdLst>
              <a:gd name="T0" fmla="*/ 0 w 262"/>
              <a:gd name="T1" fmla="*/ 0 h 288"/>
              <a:gd name="T2" fmla="*/ 142646837 w 262"/>
              <a:gd name="T3" fmla="*/ 0 h 288"/>
              <a:gd name="T4" fmla="*/ 142646837 w 262"/>
              <a:gd name="T5" fmla="*/ 96841523 h 288"/>
              <a:gd name="T6" fmla="*/ 6533626 w 262"/>
              <a:gd name="T7" fmla="*/ 96841523 h 288"/>
              <a:gd name="T8" fmla="*/ 0 60000 65536"/>
              <a:gd name="T9" fmla="*/ 0 60000 65536"/>
              <a:gd name="T10" fmla="*/ 0 60000 65536"/>
              <a:gd name="T11" fmla="*/ 0 60000 65536"/>
              <a:gd name="T12" fmla="*/ 0 w 262"/>
              <a:gd name="T13" fmla="*/ 0 h 288"/>
              <a:gd name="T14" fmla="*/ 262 w 262"/>
              <a:gd name="T15" fmla="*/ 288 h 2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62" h="288">
                <a:moveTo>
                  <a:pt x="0" y="0"/>
                </a:moveTo>
                <a:lnTo>
                  <a:pt x="262" y="0"/>
                </a:lnTo>
                <a:lnTo>
                  <a:pt x="262" y="288"/>
                </a:lnTo>
                <a:lnTo>
                  <a:pt x="12" y="288"/>
                </a:lnTo>
              </a:path>
            </a:pathLst>
          </a:cu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33" name="AutoShape 206"/>
          <p:cNvSpPr>
            <a:spLocks noChangeArrowheads="1"/>
          </p:cNvSpPr>
          <p:nvPr/>
        </p:nvSpPr>
        <p:spPr bwMode="auto">
          <a:xfrm>
            <a:off x="3742011" y="4094907"/>
            <a:ext cx="223837" cy="152400"/>
          </a:xfrm>
          <a:custGeom>
            <a:avLst/>
            <a:gdLst>
              <a:gd name="T0" fmla="*/ 0 w 262"/>
              <a:gd name="T1" fmla="*/ 0 h 288"/>
              <a:gd name="T2" fmla="*/ 142646837 w 262"/>
              <a:gd name="T3" fmla="*/ 0 h 288"/>
              <a:gd name="T4" fmla="*/ 142646837 w 262"/>
              <a:gd name="T5" fmla="*/ 96841523 h 288"/>
              <a:gd name="T6" fmla="*/ 6533626 w 262"/>
              <a:gd name="T7" fmla="*/ 96841523 h 288"/>
              <a:gd name="T8" fmla="*/ 0 60000 65536"/>
              <a:gd name="T9" fmla="*/ 0 60000 65536"/>
              <a:gd name="T10" fmla="*/ 0 60000 65536"/>
              <a:gd name="T11" fmla="*/ 0 60000 65536"/>
              <a:gd name="T12" fmla="*/ 0 w 262"/>
              <a:gd name="T13" fmla="*/ 0 h 288"/>
              <a:gd name="T14" fmla="*/ 262 w 262"/>
              <a:gd name="T15" fmla="*/ 288 h 2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62" h="288">
                <a:moveTo>
                  <a:pt x="0" y="0"/>
                </a:moveTo>
                <a:lnTo>
                  <a:pt x="262" y="0"/>
                </a:lnTo>
                <a:lnTo>
                  <a:pt x="262" y="288"/>
                </a:lnTo>
                <a:lnTo>
                  <a:pt x="12" y="288"/>
                </a:lnTo>
              </a:path>
            </a:pathLst>
          </a:cu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34" name="Rectangle 241"/>
          <p:cNvSpPr>
            <a:spLocks noChangeArrowheads="1"/>
          </p:cNvSpPr>
          <p:nvPr/>
        </p:nvSpPr>
        <p:spPr bwMode="auto">
          <a:xfrm>
            <a:off x="2195736" y="3088705"/>
            <a:ext cx="687512" cy="432048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35" name="Rectangle 241"/>
          <p:cNvSpPr>
            <a:spLocks noChangeArrowheads="1"/>
          </p:cNvSpPr>
          <p:nvPr/>
        </p:nvSpPr>
        <p:spPr bwMode="auto">
          <a:xfrm>
            <a:off x="2195736" y="3880793"/>
            <a:ext cx="687512" cy="432048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36" name="Rectangle 241"/>
          <p:cNvSpPr>
            <a:spLocks noChangeArrowheads="1"/>
          </p:cNvSpPr>
          <p:nvPr/>
        </p:nvSpPr>
        <p:spPr bwMode="auto">
          <a:xfrm>
            <a:off x="2195736" y="4653136"/>
            <a:ext cx="687512" cy="432048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37" name="Rectangle 247"/>
          <p:cNvSpPr>
            <a:spLocks noChangeArrowheads="1"/>
          </p:cNvSpPr>
          <p:nvPr/>
        </p:nvSpPr>
        <p:spPr bwMode="auto">
          <a:xfrm>
            <a:off x="1259632" y="3409628"/>
            <a:ext cx="454025" cy="11112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38" name="Rectangle 247"/>
          <p:cNvSpPr>
            <a:spLocks noChangeArrowheads="1"/>
          </p:cNvSpPr>
          <p:nvPr/>
        </p:nvSpPr>
        <p:spPr bwMode="auto">
          <a:xfrm>
            <a:off x="1259632" y="4201716"/>
            <a:ext cx="454025" cy="11112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39" name="Rectangle 247"/>
          <p:cNvSpPr>
            <a:spLocks noChangeArrowheads="1"/>
          </p:cNvSpPr>
          <p:nvPr/>
        </p:nvSpPr>
        <p:spPr bwMode="auto">
          <a:xfrm>
            <a:off x="1259632" y="4974059"/>
            <a:ext cx="454025" cy="11112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40" name="Line 273"/>
          <p:cNvSpPr>
            <a:spLocks noChangeShapeType="1"/>
          </p:cNvSpPr>
          <p:nvPr/>
        </p:nvSpPr>
        <p:spPr bwMode="auto">
          <a:xfrm flipV="1">
            <a:off x="2987824" y="2348880"/>
            <a:ext cx="0" cy="2736304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41" name="TextBox 140"/>
          <p:cNvSpPr txBox="1"/>
          <p:nvPr/>
        </p:nvSpPr>
        <p:spPr>
          <a:xfrm>
            <a:off x="2195736" y="2296617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 smtClean="0">
                <a:latin typeface="Calibri" pitchFamily="34" charset="0"/>
              </a:rPr>
              <a:t>GROUP</a:t>
            </a:r>
          </a:p>
          <a:p>
            <a:r>
              <a:rPr lang="en-US" altLang="ko-KR" sz="1200" b="1" dirty="0" smtClean="0">
                <a:latin typeface="Calibri" pitchFamily="34" charset="0"/>
              </a:rPr>
              <a:t>       0</a:t>
            </a:r>
            <a:endParaRPr lang="ko-KR" altLang="en-US" sz="1200" b="1" dirty="0">
              <a:latin typeface="Calibri" pitchFamily="34" charset="0"/>
            </a:endParaRPr>
          </a:p>
        </p:txBody>
      </p:sp>
      <p:sp>
        <p:nvSpPr>
          <p:cNvPr id="142" name="TextBox 141"/>
          <p:cNvSpPr txBox="1"/>
          <p:nvPr/>
        </p:nvSpPr>
        <p:spPr>
          <a:xfrm>
            <a:off x="2195736" y="3088705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 smtClean="0">
                <a:latin typeface="Calibri" pitchFamily="34" charset="0"/>
              </a:rPr>
              <a:t>GROUP</a:t>
            </a:r>
          </a:p>
          <a:p>
            <a:r>
              <a:rPr lang="en-US" altLang="ko-KR" sz="1200" b="1" dirty="0" smtClean="0">
                <a:latin typeface="Calibri" pitchFamily="34" charset="0"/>
              </a:rPr>
              <a:t>       1</a:t>
            </a:r>
            <a:endParaRPr lang="ko-KR" altLang="en-US" sz="1200" b="1" dirty="0">
              <a:latin typeface="Calibri" pitchFamily="34" charset="0"/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2195736" y="3851176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 smtClean="0">
                <a:latin typeface="Calibri" pitchFamily="34" charset="0"/>
              </a:rPr>
              <a:t>GROUP</a:t>
            </a:r>
          </a:p>
          <a:p>
            <a:r>
              <a:rPr lang="en-US" altLang="ko-KR" sz="1200" b="1" dirty="0" smtClean="0">
                <a:latin typeface="Calibri" pitchFamily="34" charset="0"/>
              </a:rPr>
              <a:t>       2</a:t>
            </a:r>
            <a:endParaRPr lang="ko-KR" altLang="en-US" sz="1200" b="1" dirty="0">
              <a:latin typeface="Calibri" pitchFamily="34" charset="0"/>
            </a:endParaRPr>
          </a:p>
        </p:txBody>
      </p:sp>
      <p:sp>
        <p:nvSpPr>
          <p:cNvPr id="144" name="TextBox 143"/>
          <p:cNvSpPr txBox="1"/>
          <p:nvPr/>
        </p:nvSpPr>
        <p:spPr>
          <a:xfrm>
            <a:off x="2195736" y="4653136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 smtClean="0">
                <a:latin typeface="Calibri" pitchFamily="34" charset="0"/>
              </a:rPr>
              <a:t>GROUP</a:t>
            </a:r>
          </a:p>
          <a:p>
            <a:r>
              <a:rPr lang="en-US" altLang="ko-KR" sz="1200" b="1" dirty="0" smtClean="0">
                <a:latin typeface="Calibri" pitchFamily="34" charset="0"/>
              </a:rPr>
              <a:t>       3</a:t>
            </a:r>
            <a:endParaRPr lang="ko-KR" altLang="en-US" sz="1200" b="1" dirty="0">
              <a:latin typeface="Calibri" pitchFamily="34" charset="0"/>
            </a:endParaRPr>
          </a:p>
        </p:txBody>
      </p:sp>
      <p:sp>
        <p:nvSpPr>
          <p:cNvPr id="145" name="직사각형 144"/>
          <p:cNvSpPr/>
          <p:nvPr/>
        </p:nvSpPr>
        <p:spPr>
          <a:xfrm>
            <a:off x="1512168" y="2041103"/>
            <a:ext cx="25557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b="1" dirty="0" smtClean="0">
                <a:latin typeface="Calibri" pitchFamily="34" charset="0"/>
              </a:rPr>
              <a:t>    8~40 ft</a:t>
            </a:r>
          </a:p>
        </p:txBody>
      </p:sp>
      <p:sp>
        <p:nvSpPr>
          <p:cNvPr id="146" name="Line 254"/>
          <p:cNvSpPr>
            <a:spLocks noChangeShapeType="1"/>
          </p:cNvSpPr>
          <p:nvPr/>
        </p:nvSpPr>
        <p:spPr bwMode="auto">
          <a:xfrm>
            <a:off x="1043608" y="2064688"/>
            <a:ext cx="1944216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47" name="AutoShape 9"/>
          <p:cNvSpPr>
            <a:spLocks noChangeArrowheads="1"/>
          </p:cNvSpPr>
          <p:nvPr/>
        </p:nvSpPr>
        <p:spPr bwMode="gray">
          <a:xfrm>
            <a:off x="8100392" y="2564904"/>
            <a:ext cx="864096" cy="1512168"/>
          </a:xfrm>
          <a:prstGeom prst="roundRect">
            <a:avLst>
              <a:gd name="adj" fmla="val 0"/>
            </a:avLst>
          </a:prstGeom>
          <a:solidFill>
            <a:schemeClr val="bg2"/>
          </a:solidFill>
          <a:ln w="9525" algn="ctr">
            <a:noFill/>
            <a:round/>
            <a:headEnd/>
            <a:tailEnd/>
          </a:ln>
        </p:spPr>
        <p:txBody>
          <a:bodyPr lIns="91428" tIns="45714" rIns="91428" bIns="45714" anchor="ctr"/>
          <a:lstStyle/>
          <a:p>
            <a:pPr algn="ctr">
              <a:lnSpc>
                <a:spcPts val="1200"/>
              </a:lnSpc>
              <a:spcBef>
                <a:spcPct val="50000"/>
              </a:spcBef>
            </a:pPr>
            <a:r>
              <a:rPr lang="en-US" altLang="ko-KR" sz="2400" b="1" dirty="0" smtClean="0">
                <a:latin typeface="Calibri" pitchFamily="34" charset="0"/>
                <a:ea typeface="+mj-ea"/>
              </a:rPr>
              <a:t>RRU</a:t>
            </a:r>
            <a:endParaRPr lang="ko-KR" altLang="en-US" sz="2400" b="1" dirty="0">
              <a:latin typeface="Calibri" pitchFamily="34" charset="0"/>
              <a:ea typeface="+mj-ea"/>
            </a:endParaRPr>
          </a:p>
        </p:txBody>
      </p:sp>
      <p:sp>
        <p:nvSpPr>
          <p:cNvPr id="148" name="AutoShape 9"/>
          <p:cNvSpPr>
            <a:spLocks noChangeArrowheads="1"/>
          </p:cNvSpPr>
          <p:nvPr/>
        </p:nvSpPr>
        <p:spPr bwMode="gray">
          <a:xfrm>
            <a:off x="144016" y="2276872"/>
            <a:ext cx="755576" cy="2880320"/>
          </a:xfrm>
          <a:prstGeom prst="roundRect">
            <a:avLst>
              <a:gd name="adj" fmla="val 0"/>
            </a:avLst>
          </a:prstGeom>
          <a:solidFill>
            <a:schemeClr val="bg2"/>
          </a:solidFill>
          <a:ln w="9525" algn="ctr">
            <a:noFill/>
            <a:round/>
            <a:headEnd/>
            <a:tailEnd/>
          </a:ln>
        </p:spPr>
        <p:txBody>
          <a:bodyPr lIns="91428" tIns="45714" rIns="91428" bIns="45714" anchor="ctr"/>
          <a:lstStyle/>
          <a:p>
            <a:pPr algn="ctr">
              <a:lnSpc>
                <a:spcPts val="1200"/>
              </a:lnSpc>
              <a:spcBef>
                <a:spcPct val="50000"/>
              </a:spcBef>
            </a:pPr>
            <a:r>
              <a:rPr lang="en-US" altLang="ko-KR" sz="2400" b="1" dirty="0" smtClean="0">
                <a:latin typeface="Calibri" pitchFamily="34" charset="0"/>
                <a:ea typeface="+mj-ea"/>
              </a:rPr>
              <a:t>DU</a:t>
            </a:r>
            <a:endParaRPr lang="ko-KR" altLang="en-US" sz="2400" b="1" dirty="0">
              <a:latin typeface="Calibri" pitchFamily="34" charset="0"/>
              <a:ea typeface="+mj-ea"/>
            </a:endParaRPr>
          </a:p>
        </p:txBody>
      </p:sp>
      <p:sp>
        <p:nvSpPr>
          <p:cNvPr id="149" name="Line 254"/>
          <p:cNvSpPr>
            <a:spLocks noChangeShapeType="1"/>
          </p:cNvSpPr>
          <p:nvPr/>
        </p:nvSpPr>
        <p:spPr bwMode="auto">
          <a:xfrm>
            <a:off x="3131840" y="4365104"/>
            <a:ext cx="1944216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50" name="직사각형 149"/>
          <p:cNvSpPr/>
          <p:nvPr/>
        </p:nvSpPr>
        <p:spPr>
          <a:xfrm>
            <a:off x="3456384" y="4365104"/>
            <a:ext cx="25557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b="1" dirty="0" smtClean="0">
                <a:latin typeface="Calibri" pitchFamily="34" charset="0"/>
              </a:rPr>
              <a:t>    100~400 ft</a:t>
            </a:r>
          </a:p>
        </p:txBody>
      </p:sp>
      <p:sp>
        <p:nvSpPr>
          <p:cNvPr id="151" name="Line 254"/>
          <p:cNvSpPr>
            <a:spLocks noChangeShapeType="1"/>
          </p:cNvSpPr>
          <p:nvPr/>
        </p:nvSpPr>
        <p:spPr bwMode="auto">
          <a:xfrm>
            <a:off x="6156176" y="4365104"/>
            <a:ext cx="18002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52" name="직사각형 151"/>
          <p:cNvSpPr/>
          <p:nvPr/>
        </p:nvSpPr>
        <p:spPr>
          <a:xfrm>
            <a:off x="6588224" y="4365104"/>
            <a:ext cx="25557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b="1" dirty="0" smtClean="0">
                <a:latin typeface="Calibri" pitchFamily="34" charset="0"/>
              </a:rPr>
              <a:t>    8~16.4 ft</a:t>
            </a:r>
          </a:p>
        </p:txBody>
      </p:sp>
      <p:sp>
        <p:nvSpPr>
          <p:cNvPr id="153" name="Line 255"/>
          <p:cNvSpPr>
            <a:spLocks noChangeShapeType="1"/>
          </p:cNvSpPr>
          <p:nvPr/>
        </p:nvSpPr>
        <p:spPr bwMode="auto">
          <a:xfrm>
            <a:off x="2987824" y="1844824"/>
            <a:ext cx="0" cy="34413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54" name="Line 255"/>
          <p:cNvSpPr>
            <a:spLocks noChangeShapeType="1"/>
          </p:cNvSpPr>
          <p:nvPr/>
        </p:nvSpPr>
        <p:spPr bwMode="auto">
          <a:xfrm>
            <a:off x="1043608" y="1844824"/>
            <a:ext cx="0" cy="34413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55" name="Line 255"/>
          <p:cNvSpPr>
            <a:spLocks noChangeShapeType="1"/>
          </p:cNvSpPr>
          <p:nvPr/>
        </p:nvSpPr>
        <p:spPr bwMode="auto">
          <a:xfrm>
            <a:off x="3131840" y="4164985"/>
            <a:ext cx="0" cy="34413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56" name="Line 255"/>
          <p:cNvSpPr>
            <a:spLocks noChangeShapeType="1"/>
          </p:cNvSpPr>
          <p:nvPr/>
        </p:nvSpPr>
        <p:spPr bwMode="auto">
          <a:xfrm>
            <a:off x="5076056" y="4164985"/>
            <a:ext cx="0" cy="34413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57" name="Line 255"/>
          <p:cNvSpPr>
            <a:spLocks noChangeShapeType="1"/>
          </p:cNvSpPr>
          <p:nvPr/>
        </p:nvSpPr>
        <p:spPr bwMode="auto">
          <a:xfrm>
            <a:off x="6156176" y="4164985"/>
            <a:ext cx="0" cy="34413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58" name="Line 255"/>
          <p:cNvSpPr>
            <a:spLocks noChangeShapeType="1"/>
          </p:cNvSpPr>
          <p:nvPr/>
        </p:nvSpPr>
        <p:spPr bwMode="auto">
          <a:xfrm>
            <a:off x="7956376" y="4149080"/>
            <a:ext cx="0" cy="34413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59" name="직사각형 158"/>
          <p:cNvSpPr/>
          <p:nvPr/>
        </p:nvSpPr>
        <p:spPr>
          <a:xfrm>
            <a:off x="2987824" y="1844824"/>
            <a:ext cx="25557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b="1" dirty="0" smtClean="0">
                <a:latin typeface="Calibri" pitchFamily="34" charset="0"/>
              </a:rPr>
              <a:t> d(DU): Distance from DU to  A</a:t>
            </a:r>
          </a:p>
        </p:txBody>
      </p:sp>
      <p:sp>
        <p:nvSpPr>
          <p:cNvPr id="160" name="직사각형 159"/>
          <p:cNvSpPr/>
          <p:nvPr/>
        </p:nvSpPr>
        <p:spPr>
          <a:xfrm>
            <a:off x="3203848" y="4653136"/>
            <a:ext cx="39604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b="1" dirty="0" smtClean="0">
                <a:latin typeface="Calibri" pitchFamily="34" charset="0"/>
              </a:rPr>
              <a:t>d(Cable): Distance from</a:t>
            </a:r>
          </a:p>
          <a:p>
            <a:r>
              <a:rPr lang="en-US" altLang="ko-KR" sz="1400" b="1" dirty="0" smtClean="0">
                <a:latin typeface="Calibri" pitchFamily="34" charset="0"/>
              </a:rPr>
              <a:t> A to Distribution Port</a:t>
            </a:r>
          </a:p>
        </p:txBody>
      </p:sp>
      <p:sp>
        <p:nvSpPr>
          <p:cNvPr id="161" name="직사각형 160"/>
          <p:cNvSpPr/>
          <p:nvPr/>
        </p:nvSpPr>
        <p:spPr>
          <a:xfrm>
            <a:off x="2843808" y="1628800"/>
            <a:ext cx="3600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b="1" dirty="0" smtClean="0">
                <a:latin typeface="Calibri" pitchFamily="34" charset="0"/>
              </a:rPr>
              <a:t>A</a:t>
            </a:r>
          </a:p>
        </p:txBody>
      </p:sp>
      <p:sp>
        <p:nvSpPr>
          <p:cNvPr id="162" name="직사각형 161"/>
          <p:cNvSpPr/>
          <p:nvPr/>
        </p:nvSpPr>
        <p:spPr>
          <a:xfrm>
            <a:off x="1403648" y="1753071"/>
            <a:ext cx="25557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b="1" dirty="0" smtClean="0">
                <a:latin typeface="Calibri" pitchFamily="34" charset="0"/>
              </a:rPr>
              <a:t>    d(DU)</a:t>
            </a:r>
          </a:p>
        </p:txBody>
      </p:sp>
      <p:sp>
        <p:nvSpPr>
          <p:cNvPr id="163" name="직사각형 162"/>
          <p:cNvSpPr/>
          <p:nvPr/>
        </p:nvSpPr>
        <p:spPr>
          <a:xfrm>
            <a:off x="3347864" y="4057327"/>
            <a:ext cx="25557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b="1" dirty="0" smtClean="0">
                <a:latin typeface="Calibri" pitchFamily="34" charset="0"/>
              </a:rPr>
              <a:t>    d(Main Cable)</a:t>
            </a:r>
          </a:p>
        </p:txBody>
      </p:sp>
      <p:sp>
        <p:nvSpPr>
          <p:cNvPr id="164" name="직사각형 163"/>
          <p:cNvSpPr/>
          <p:nvPr/>
        </p:nvSpPr>
        <p:spPr>
          <a:xfrm>
            <a:off x="6624736" y="4057327"/>
            <a:ext cx="25557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b="1" dirty="0" smtClean="0">
                <a:latin typeface="Calibri" pitchFamily="34" charset="0"/>
              </a:rPr>
              <a:t>    d(RRU)</a:t>
            </a:r>
          </a:p>
        </p:txBody>
      </p:sp>
      <p:sp>
        <p:nvSpPr>
          <p:cNvPr id="165" name="직사각형 164"/>
          <p:cNvSpPr/>
          <p:nvPr/>
        </p:nvSpPr>
        <p:spPr>
          <a:xfrm>
            <a:off x="6156176" y="4633972"/>
            <a:ext cx="39604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b="1" dirty="0" smtClean="0">
                <a:latin typeface="Calibri" pitchFamily="34" charset="0"/>
              </a:rPr>
              <a:t>d(RRU): Distance from  </a:t>
            </a:r>
          </a:p>
          <a:p>
            <a:r>
              <a:rPr lang="en-US" altLang="ko-KR" sz="1400" b="1" dirty="0" smtClean="0">
                <a:latin typeface="Calibri" pitchFamily="34" charset="0"/>
              </a:rPr>
              <a:t> Distribution Port to RRU</a:t>
            </a:r>
          </a:p>
        </p:txBody>
      </p:sp>
      <p:sp>
        <p:nvSpPr>
          <p:cNvPr id="166" name="Line 255"/>
          <p:cNvSpPr>
            <a:spLocks noChangeShapeType="1"/>
          </p:cNvSpPr>
          <p:nvPr/>
        </p:nvSpPr>
        <p:spPr bwMode="auto">
          <a:xfrm>
            <a:off x="5076056" y="2780928"/>
            <a:ext cx="0" cy="34413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67" name="Line 255"/>
          <p:cNvSpPr>
            <a:spLocks noChangeShapeType="1"/>
          </p:cNvSpPr>
          <p:nvPr/>
        </p:nvSpPr>
        <p:spPr bwMode="auto">
          <a:xfrm>
            <a:off x="6156176" y="2780928"/>
            <a:ext cx="0" cy="34413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68" name="Line 254"/>
          <p:cNvSpPr>
            <a:spLocks noChangeShapeType="1"/>
          </p:cNvSpPr>
          <p:nvPr/>
        </p:nvSpPr>
        <p:spPr bwMode="auto">
          <a:xfrm>
            <a:off x="5076056" y="2996952"/>
            <a:ext cx="108012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69" name="직사각형 168"/>
          <p:cNvSpPr/>
          <p:nvPr/>
        </p:nvSpPr>
        <p:spPr>
          <a:xfrm>
            <a:off x="5184576" y="2708920"/>
            <a:ext cx="25557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b="1" dirty="0" smtClean="0">
                <a:latin typeface="Calibri" pitchFamily="34" charset="0"/>
              </a:rPr>
              <a:t>    14.3 “</a:t>
            </a:r>
          </a:p>
        </p:txBody>
      </p:sp>
      <p:sp>
        <p:nvSpPr>
          <p:cNvPr id="170" name="TextBox 263"/>
          <p:cNvSpPr txBox="1">
            <a:spLocks noChangeArrowheads="1"/>
          </p:cNvSpPr>
          <p:nvPr/>
        </p:nvSpPr>
        <p:spPr bwMode="auto">
          <a:xfrm>
            <a:off x="1691680" y="5661248"/>
            <a:ext cx="172819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1400" b="1" dirty="0" smtClean="0">
                <a:latin typeface="Calibri" pitchFamily="34" charset="0"/>
                <a:ea typeface="HY견고딕" pitchFamily="18" charset="-127"/>
              </a:rPr>
              <a:t>Power Connection</a:t>
            </a:r>
            <a:r>
              <a:rPr lang="en-US" altLang="ko-KR" sz="1200" b="1" dirty="0">
                <a:latin typeface="Arial" charset="0"/>
                <a:ea typeface="HY견고딕" pitchFamily="18" charset="-127"/>
              </a:rPr>
              <a:t>s</a:t>
            </a:r>
            <a:endParaRPr lang="en-US" altLang="ko-KR" sz="1400" b="1" dirty="0" smtClean="0">
              <a:latin typeface="Calibri" pitchFamily="34" charset="0"/>
              <a:ea typeface="HY견고딕" pitchFamily="18" charset="-127"/>
            </a:endParaRPr>
          </a:p>
        </p:txBody>
      </p:sp>
      <p:sp>
        <p:nvSpPr>
          <p:cNvPr id="171" name="TextBox 263"/>
          <p:cNvSpPr txBox="1">
            <a:spLocks noChangeArrowheads="1"/>
          </p:cNvSpPr>
          <p:nvPr/>
        </p:nvSpPr>
        <p:spPr bwMode="auto">
          <a:xfrm>
            <a:off x="1691680" y="5929535"/>
            <a:ext cx="208823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1400" b="1" dirty="0" smtClean="0">
                <a:latin typeface="Calibri" pitchFamily="34" charset="0"/>
                <a:ea typeface="HY견고딕" pitchFamily="18" charset="-127"/>
              </a:rPr>
              <a:t>Fiber Optic Connections</a:t>
            </a:r>
          </a:p>
        </p:txBody>
      </p:sp>
      <p:sp>
        <p:nvSpPr>
          <p:cNvPr id="172" name="Rectangle 247"/>
          <p:cNvSpPr>
            <a:spLocks noChangeArrowheads="1"/>
          </p:cNvSpPr>
          <p:nvPr/>
        </p:nvSpPr>
        <p:spPr bwMode="auto">
          <a:xfrm>
            <a:off x="755576" y="6021288"/>
            <a:ext cx="792088" cy="14401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73" name="Rectangle 246"/>
          <p:cNvSpPr>
            <a:spLocks noChangeArrowheads="1"/>
          </p:cNvSpPr>
          <p:nvPr/>
        </p:nvSpPr>
        <p:spPr bwMode="auto">
          <a:xfrm>
            <a:off x="755576" y="5733256"/>
            <a:ext cx="792088" cy="144016"/>
          </a:xfrm>
          <a:prstGeom prst="rect">
            <a:avLst/>
          </a:prstGeom>
          <a:solidFill>
            <a:srgbClr val="FFD7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74" name="TextBox 173"/>
          <p:cNvSpPr txBox="1"/>
          <p:nvPr/>
        </p:nvSpPr>
        <p:spPr>
          <a:xfrm>
            <a:off x="2339753" y="5085184"/>
            <a:ext cx="492443" cy="50405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ko-KR" sz="2000" b="1" dirty="0" smtClean="0"/>
              <a:t>…</a:t>
            </a:r>
          </a:p>
        </p:txBody>
      </p:sp>
      <p:sp>
        <p:nvSpPr>
          <p:cNvPr id="75" name="TextBox 123"/>
          <p:cNvSpPr txBox="1">
            <a:spLocks noChangeArrowheads="1"/>
          </p:cNvSpPr>
          <p:nvPr/>
        </p:nvSpPr>
        <p:spPr bwMode="auto">
          <a:xfrm>
            <a:off x="250825" y="312738"/>
            <a:ext cx="83534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2800" b="1" dirty="0" smtClean="0">
                <a:solidFill>
                  <a:srgbClr val="0033CC"/>
                </a:solidFill>
                <a:latin typeface="Calibri" pitchFamily="34" charset="0"/>
              </a:rPr>
              <a:t>SAMSUNG’s </a:t>
            </a:r>
            <a:r>
              <a:rPr lang="en-US" altLang="ko-KR" sz="2800" b="1" dirty="0">
                <a:solidFill>
                  <a:srgbClr val="0033CC"/>
                </a:solidFill>
                <a:latin typeface="Calibri" pitchFamily="34" charset="0"/>
              </a:rPr>
              <a:t>Unique Solution</a:t>
            </a:r>
            <a:endParaRPr lang="ko-KR" altLang="en-US" sz="2800" b="1" dirty="0">
              <a:solidFill>
                <a:srgbClr val="0033CC"/>
              </a:solidFill>
              <a:latin typeface="Calibri" pitchFamily="34" charset="0"/>
            </a:endParaRPr>
          </a:p>
        </p:txBody>
      </p:sp>
      <p:sp>
        <p:nvSpPr>
          <p:cNvPr id="76" name="TextBox 125"/>
          <p:cNvSpPr txBox="1">
            <a:spLocks noChangeArrowheads="1"/>
          </p:cNvSpPr>
          <p:nvPr/>
        </p:nvSpPr>
        <p:spPr bwMode="auto">
          <a:xfrm>
            <a:off x="4787900" y="673100"/>
            <a:ext cx="83534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2800" b="1" dirty="0" smtClean="0">
                <a:solidFill>
                  <a:srgbClr val="0033CC"/>
                </a:solidFill>
                <a:latin typeface="Calibri" pitchFamily="34" charset="0"/>
              </a:rPr>
              <a:t>HFC  CABLE</a:t>
            </a:r>
            <a:endParaRPr lang="ko-KR" altLang="en-US" sz="2800" b="1" dirty="0">
              <a:solidFill>
                <a:srgbClr val="0033CC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Trm8Jn43EeBGAwQNUeem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dk_fSL27064d_yhakzBf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Trm8Jn43EeBGAwQNUeem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Trm8Jn43EeBGAwQNUeem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Trm8Jn43EeBGAwQNUeem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Trm8Jn43EeBGAwQNUeem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Trm8Jn43EeBGAwQNUeem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Trm8Jn43EeBGAwQNUeemQ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38100"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>
          <a:outerShdw blurRad="40000" dist="20000" sx="1000" sy="1000" rotWithShape="0">
            <a:schemeClr val="tx1"/>
          </a:outerShdw>
        </a:effectLst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7947</TotalTime>
  <Words>255</Words>
  <Application>Microsoft Office PowerPoint</Application>
  <PresentationFormat>화면 슬라이드 쇼(4:3)</PresentationFormat>
  <Paragraphs>71</Paragraphs>
  <Slides>4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4</vt:i4>
      </vt:variant>
    </vt:vector>
  </HeadingPairs>
  <TitlesOfParts>
    <vt:vector size="5" baseType="lpstr">
      <vt:lpstr>1_Office Theme</vt:lpstr>
      <vt:lpstr> SAMSUNG  Hybrid Fan-out Solutions</vt:lpstr>
      <vt:lpstr>PowerPoint 프레젠테이션</vt:lpstr>
      <vt:lpstr>PowerPoint 프레젠테이션</vt:lpstr>
      <vt:lpstr>PowerPoint 프레젠테이션</vt:lpstr>
    </vt:vector>
  </TitlesOfParts>
  <Company>Samsung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SEC</dc:creator>
  <cp:lastModifiedBy>jun</cp:lastModifiedBy>
  <cp:revision>519</cp:revision>
  <dcterms:created xsi:type="dcterms:W3CDTF">2009-05-25T05:29:23Z</dcterms:created>
  <dcterms:modified xsi:type="dcterms:W3CDTF">2013-05-02T06:53:03Z</dcterms:modified>
</cp:coreProperties>
</file>